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9" r:id="rId3"/>
    <p:sldId id="257" r:id="rId4"/>
    <p:sldId id="258"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90" autoAdjust="0"/>
  </p:normalViewPr>
  <p:slideViewPr>
    <p:cSldViewPr snapToGrid="0">
      <p:cViewPr varScale="1">
        <p:scale>
          <a:sx n="68" d="100"/>
          <a:sy n="68" d="100"/>
        </p:scale>
        <p:origin x="11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D892F-4B97-4108-AA9E-A8349C442C1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15909D1C-D319-4DB1-8BA6-E1E3335ECB0E}">
      <dgm:prSet phldrT="[Text]"/>
      <dgm:spPr/>
      <dgm:t>
        <a:bodyPr/>
        <a:lstStyle/>
        <a:p>
          <a:r>
            <a:rPr lang="en-GB" dirty="0"/>
            <a:t>Before Ride</a:t>
          </a:r>
        </a:p>
      </dgm:t>
    </dgm:pt>
    <dgm:pt modelId="{966B7BAF-D60B-4808-A31B-31D620DCF38F}" type="parTrans" cxnId="{99DD8D8D-1A51-40E3-8966-13FFAA86A9C6}">
      <dgm:prSet/>
      <dgm:spPr/>
      <dgm:t>
        <a:bodyPr/>
        <a:lstStyle/>
        <a:p>
          <a:endParaRPr lang="en-GB"/>
        </a:p>
      </dgm:t>
    </dgm:pt>
    <dgm:pt modelId="{4AC102FA-B29E-4A33-B8CD-5D07AD1CCB0F}" type="sibTrans" cxnId="{99DD8D8D-1A51-40E3-8966-13FFAA86A9C6}">
      <dgm:prSet/>
      <dgm:spPr/>
      <dgm:t>
        <a:bodyPr/>
        <a:lstStyle/>
        <a:p>
          <a:endParaRPr lang="en-GB"/>
        </a:p>
      </dgm:t>
    </dgm:pt>
    <dgm:pt modelId="{059185B2-45A0-4F8A-923B-DC212027B515}">
      <dgm:prSet phldrT="[Text]"/>
      <dgm:spPr/>
      <dgm:t>
        <a:bodyPr/>
        <a:lstStyle/>
        <a:p>
          <a:r>
            <a:rPr lang="en-GB" dirty="0"/>
            <a:t>Bicycle ID (bike_id)</a:t>
          </a:r>
        </a:p>
      </dgm:t>
    </dgm:pt>
    <dgm:pt modelId="{1FC77104-A6DC-465D-A759-CCF324761780}" type="parTrans" cxnId="{001BAEBB-82C9-45EE-8644-8F22B6B7E7A4}">
      <dgm:prSet/>
      <dgm:spPr/>
      <dgm:t>
        <a:bodyPr/>
        <a:lstStyle/>
        <a:p>
          <a:endParaRPr lang="en-GB"/>
        </a:p>
      </dgm:t>
    </dgm:pt>
    <dgm:pt modelId="{5773481B-27B2-4F32-A235-794AF931F6CD}" type="sibTrans" cxnId="{001BAEBB-82C9-45EE-8644-8F22B6B7E7A4}">
      <dgm:prSet/>
      <dgm:spPr/>
      <dgm:t>
        <a:bodyPr/>
        <a:lstStyle/>
        <a:p>
          <a:endParaRPr lang="en-GB"/>
        </a:p>
      </dgm:t>
    </dgm:pt>
    <dgm:pt modelId="{7434FB50-E1B6-4927-AFEB-CB1F482DC424}">
      <dgm:prSet phldrT="[Text]"/>
      <dgm:spPr/>
      <dgm:t>
        <a:bodyPr/>
        <a:lstStyle/>
        <a:p>
          <a:r>
            <a:rPr lang="en-GB" dirty="0"/>
            <a:t>Customer information</a:t>
          </a:r>
        </a:p>
      </dgm:t>
    </dgm:pt>
    <dgm:pt modelId="{69AE971C-8781-45CD-AB48-70EF6BD79ABC}" type="parTrans" cxnId="{818B1F2E-5149-4A08-B0E8-D8576E2B98C5}">
      <dgm:prSet/>
      <dgm:spPr/>
      <dgm:t>
        <a:bodyPr/>
        <a:lstStyle/>
        <a:p>
          <a:endParaRPr lang="en-GB"/>
        </a:p>
      </dgm:t>
    </dgm:pt>
    <dgm:pt modelId="{D494E11B-D5FE-41A2-9738-961282E9AD52}" type="sibTrans" cxnId="{818B1F2E-5149-4A08-B0E8-D8576E2B98C5}">
      <dgm:prSet/>
      <dgm:spPr/>
      <dgm:t>
        <a:bodyPr/>
        <a:lstStyle/>
        <a:p>
          <a:endParaRPr lang="en-GB"/>
        </a:p>
      </dgm:t>
    </dgm:pt>
    <dgm:pt modelId="{CD609117-9D5A-4EE9-A809-7051E741AA32}">
      <dgm:prSet phldrT="[Text]"/>
      <dgm:spPr/>
      <dgm:t>
        <a:bodyPr/>
        <a:lstStyle/>
        <a:p>
          <a:r>
            <a:rPr lang="en-GB" dirty="0"/>
            <a:t>At point of hire</a:t>
          </a:r>
        </a:p>
      </dgm:t>
    </dgm:pt>
    <dgm:pt modelId="{72808776-46C5-4A45-A5E7-DDBBB118C643}" type="parTrans" cxnId="{B1E4BA47-91EF-4E8A-845D-9F071BF81618}">
      <dgm:prSet/>
      <dgm:spPr/>
      <dgm:t>
        <a:bodyPr/>
        <a:lstStyle/>
        <a:p>
          <a:endParaRPr lang="en-GB"/>
        </a:p>
      </dgm:t>
    </dgm:pt>
    <dgm:pt modelId="{3374E1F7-7F57-42ED-BC1D-1797B0C9A484}" type="sibTrans" cxnId="{B1E4BA47-91EF-4E8A-845D-9F071BF81618}">
      <dgm:prSet/>
      <dgm:spPr/>
      <dgm:t>
        <a:bodyPr/>
        <a:lstStyle/>
        <a:p>
          <a:endParaRPr lang="en-GB"/>
        </a:p>
      </dgm:t>
    </dgm:pt>
    <dgm:pt modelId="{EA8D9D99-F8E2-4DC4-B379-DDFCFD70886A}">
      <dgm:prSet phldrT="[Text]"/>
      <dgm:spPr/>
      <dgm:t>
        <a:bodyPr/>
        <a:lstStyle/>
        <a:p>
          <a:r>
            <a:rPr lang="en-GB" dirty="0"/>
            <a:t>Start date and time of ride (</a:t>
          </a:r>
          <a:r>
            <a:rPr lang="en-GB" dirty="0" err="1"/>
            <a:t>start_time</a:t>
          </a:r>
          <a:r>
            <a:rPr lang="en-GB" dirty="0"/>
            <a:t>)</a:t>
          </a:r>
        </a:p>
      </dgm:t>
    </dgm:pt>
    <dgm:pt modelId="{BF23D939-74FE-4485-A626-BE12FCC96FFC}" type="parTrans" cxnId="{B8A3D514-023C-432D-84E5-8D67F628C08A}">
      <dgm:prSet/>
      <dgm:spPr/>
      <dgm:t>
        <a:bodyPr/>
        <a:lstStyle/>
        <a:p>
          <a:endParaRPr lang="en-GB"/>
        </a:p>
      </dgm:t>
    </dgm:pt>
    <dgm:pt modelId="{C1F213EE-EA3D-49ED-92C1-EF910AF82694}" type="sibTrans" cxnId="{B8A3D514-023C-432D-84E5-8D67F628C08A}">
      <dgm:prSet/>
      <dgm:spPr/>
      <dgm:t>
        <a:bodyPr/>
        <a:lstStyle/>
        <a:p>
          <a:endParaRPr lang="en-GB"/>
        </a:p>
      </dgm:t>
    </dgm:pt>
    <dgm:pt modelId="{80B7CDA9-09A6-4990-9081-8860B739E345}">
      <dgm:prSet phldrT="[Text]"/>
      <dgm:spPr/>
      <dgm:t>
        <a:bodyPr/>
        <a:lstStyle/>
        <a:p>
          <a:r>
            <a:rPr lang="en-GB" dirty="0"/>
            <a:t>Station the bike was hired from (</a:t>
          </a:r>
          <a:r>
            <a:rPr lang="en-GB" dirty="0" err="1"/>
            <a:t>start_station</a:t>
          </a:r>
          <a:r>
            <a:rPr lang="en-GB" dirty="0"/>
            <a:t>)</a:t>
          </a:r>
        </a:p>
      </dgm:t>
    </dgm:pt>
    <dgm:pt modelId="{C1F2126C-A6DB-407E-B35A-11412081AC13}" type="parTrans" cxnId="{AE768B2F-AFFA-4D1A-B212-7E301CD888E2}">
      <dgm:prSet/>
      <dgm:spPr/>
      <dgm:t>
        <a:bodyPr/>
        <a:lstStyle/>
        <a:p>
          <a:endParaRPr lang="en-GB"/>
        </a:p>
      </dgm:t>
    </dgm:pt>
    <dgm:pt modelId="{793C7460-1499-4A28-8866-470442FCEAAE}" type="sibTrans" cxnId="{AE768B2F-AFFA-4D1A-B212-7E301CD888E2}">
      <dgm:prSet/>
      <dgm:spPr/>
      <dgm:t>
        <a:bodyPr/>
        <a:lstStyle/>
        <a:p>
          <a:endParaRPr lang="en-GB"/>
        </a:p>
      </dgm:t>
    </dgm:pt>
    <dgm:pt modelId="{81691208-1D58-4220-97EA-125C96069366}">
      <dgm:prSet phldrT="[Text]"/>
      <dgm:spPr/>
      <dgm:t>
        <a:bodyPr/>
        <a:lstStyle/>
        <a:p>
          <a:r>
            <a:rPr lang="en-GB" dirty="0"/>
            <a:t>At end of hire</a:t>
          </a:r>
        </a:p>
      </dgm:t>
    </dgm:pt>
    <dgm:pt modelId="{02ADB9BE-1868-4673-8A83-4086AF771CDC}" type="parTrans" cxnId="{33033727-3C69-4452-8E8B-C238756CA2F6}">
      <dgm:prSet/>
      <dgm:spPr/>
      <dgm:t>
        <a:bodyPr/>
        <a:lstStyle/>
        <a:p>
          <a:endParaRPr lang="en-GB"/>
        </a:p>
      </dgm:t>
    </dgm:pt>
    <dgm:pt modelId="{91879DA1-B7C4-4EED-A300-7CD2ECED25DF}" type="sibTrans" cxnId="{33033727-3C69-4452-8E8B-C238756CA2F6}">
      <dgm:prSet/>
      <dgm:spPr/>
      <dgm:t>
        <a:bodyPr/>
        <a:lstStyle/>
        <a:p>
          <a:endParaRPr lang="en-GB"/>
        </a:p>
      </dgm:t>
    </dgm:pt>
    <dgm:pt modelId="{F43369DC-106F-4E37-8E59-058C8242B7A6}">
      <dgm:prSet phldrT="[Text]"/>
      <dgm:spPr/>
      <dgm:t>
        <a:bodyPr/>
        <a:lstStyle/>
        <a:p>
          <a:r>
            <a:rPr lang="en-GB" dirty="0"/>
            <a:t>End date and time of ride (</a:t>
          </a:r>
          <a:r>
            <a:rPr lang="en-GB" dirty="0" err="1"/>
            <a:t>stop_time</a:t>
          </a:r>
          <a:r>
            <a:rPr lang="en-GB" dirty="0"/>
            <a:t>)</a:t>
          </a:r>
        </a:p>
      </dgm:t>
    </dgm:pt>
    <dgm:pt modelId="{AF6FE7C3-2B42-4D04-8FE2-96922BFDB062}" type="parTrans" cxnId="{3502C126-B66B-45B4-8ABA-7266C1A3D444}">
      <dgm:prSet/>
      <dgm:spPr/>
      <dgm:t>
        <a:bodyPr/>
        <a:lstStyle/>
        <a:p>
          <a:endParaRPr lang="en-GB"/>
        </a:p>
      </dgm:t>
    </dgm:pt>
    <dgm:pt modelId="{398BA7A6-42D9-45F5-ADDE-9CC2D0E6CC90}" type="sibTrans" cxnId="{3502C126-B66B-45B4-8ABA-7266C1A3D444}">
      <dgm:prSet/>
      <dgm:spPr/>
      <dgm:t>
        <a:bodyPr/>
        <a:lstStyle/>
        <a:p>
          <a:endParaRPr lang="en-GB"/>
        </a:p>
      </dgm:t>
    </dgm:pt>
    <dgm:pt modelId="{3C5BF137-7066-4644-8C74-B5E041759D97}">
      <dgm:prSet phldrT="[Text]"/>
      <dgm:spPr/>
      <dgm:t>
        <a:bodyPr/>
        <a:lstStyle/>
        <a:p>
          <a:r>
            <a:rPr lang="en-GB" dirty="0"/>
            <a:t>Station the bike was returned at (</a:t>
          </a:r>
          <a:r>
            <a:rPr lang="en-GB" dirty="0" err="1"/>
            <a:t>end_station</a:t>
          </a:r>
          <a:r>
            <a:rPr lang="en-GB" dirty="0"/>
            <a:t>)</a:t>
          </a:r>
        </a:p>
      </dgm:t>
    </dgm:pt>
    <dgm:pt modelId="{BFA1C0AF-4161-455F-BFA2-1620797CD272}" type="parTrans" cxnId="{226A1C61-450C-4FD6-BF4F-20FBBEEA644E}">
      <dgm:prSet/>
      <dgm:spPr/>
      <dgm:t>
        <a:bodyPr/>
        <a:lstStyle/>
        <a:p>
          <a:endParaRPr lang="en-GB"/>
        </a:p>
      </dgm:t>
    </dgm:pt>
    <dgm:pt modelId="{35B50845-6417-46D7-8087-90F819129889}" type="sibTrans" cxnId="{226A1C61-450C-4FD6-BF4F-20FBBEEA644E}">
      <dgm:prSet/>
      <dgm:spPr/>
      <dgm:t>
        <a:bodyPr/>
        <a:lstStyle/>
        <a:p>
          <a:endParaRPr lang="en-GB"/>
        </a:p>
      </dgm:t>
    </dgm:pt>
    <dgm:pt modelId="{3A9DE6C2-0DFB-4D06-B1AE-88462D3A610E}">
      <dgm:prSet phldrT="[Text]"/>
      <dgm:spPr/>
      <dgm:t>
        <a:bodyPr/>
        <a:lstStyle/>
        <a:p>
          <a:r>
            <a:rPr lang="en-GB" dirty="0"/>
            <a:t>type (subscriber/ customer)</a:t>
          </a:r>
        </a:p>
      </dgm:t>
    </dgm:pt>
    <dgm:pt modelId="{AE67FCD4-22A3-4118-A0F6-0223810CBAE2}" type="parTrans" cxnId="{38A858C4-427B-401E-81D2-DCA55B37E6A8}">
      <dgm:prSet/>
      <dgm:spPr/>
      <dgm:t>
        <a:bodyPr/>
        <a:lstStyle/>
        <a:p>
          <a:endParaRPr lang="en-GB"/>
        </a:p>
      </dgm:t>
    </dgm:pt>
    <dgm:pt modelId="{2931175C-5BC0-4B70-B154-EC507AAC1349}" type="sibTrans" cxnId="{38A858C4-427B-401E-81D2-DCA55B37E6A8}">
      <dgm:prSet/>
      <dgm:spPr/>
      <dgm:t>
        <a:bodyPr/>
        <a:lstStyle/>
        <a:p>
          <a:endParaRPr lang="en-GB"/>
        </a:p>
      </dgm:t>
    </dgm:pt>
    <dgm:pt modelId="{73D27087-2CFD-40B9-A631-FCC89627E575}">
      <dgm:prSet phldrT="[Text]"/>
      <dgm:spPr/>
      <dgm:t>
        <a:bodyPr/>
        <a:lstStyle/>
        <a:p>
          <a:r>
            <a:rPr lang="en-GB" dirty="0" err="1"/>
            <a:t>birth_year</a:t>
          </a:r>
          <a:endParaRPr lang="en-GB" dirty="0"/>
        </a:p>
      </dgm:t>
    </dgm:pt>
    <dgm:pt modelId="{82AEC132-75F6-40AB-8C9C-0A3202E7BD6C}" type="parTrans" cxnId="{1BD618DD-FFE7-4F67-A35F-D7FAB8E02194}">
      <dgm:prSet/>
      <dgm:spPr/>
      <dgm:t>
        <a:bodyPr/>
        <a:lstStyle/>
        <a:p>
          <a:endParaRPr lang="en-GB"/>
        </a:p>
      </dgm:t>
    </dgm:pt>
    <dgm:pt modelId="{A1FB8716-118B-4623-93A0-6245E6AFE898}" type="sibTrans" cxnId="{1BD618DD-FFE7-4F67-A35F-D7FAB8E02194}">
      <dgm:prSet/>
      <dgm:spPr/>
      <dgm:t>
        <a:bodyPr/>
        <a:lstStyle/>
        <a:p>
          <a:endParaRPr lang="en-GB"/>
        </a:p>
      </dgm:t>
    </dgm:pt>
    <dgm:pt modelId="{89BD7206-88FE-4949-9FCD-A93EC65C840A}">
      <dgm:prSet phldrT="[Text]"/>
      <dgm:spPr/>
      <dgm:t>
        <a:bodyPr/>
        <a:lstStyle/>
        <a:p>
          <a:r>
            <a:rPr lang="en-GB" dirty="0"/>
            <a:t>gender</a:t>
          </a:r>
        </a:p>
      </dgm:t>
    </dgm:pt>
    <dgm:pt modelId="{E5A2004A-94E0-4F34-8B9C-5AF4F84134C8}" type="parTrans" cxnId="{B9CE01DC-5365-4FB6-9CDA-19F519181CB1}">
      <dgm:prSet/>
      <dgm:spPr/>
      <dgm:t>
        <a:bodyPr/>
        <a:lstStyle/>
        <a:p>
          <a:endParaRPr lang="en-GB"/>
        </a:p>
      </dgm:t>
    </dgm:pt>
    <dgm:pt modelId="{7B8C8D06-4D57-49C1-8371-CBA6A322A17E}" type="sibTrans" cxnId="{B9CE01DC-5365-4FB6-9CDA-19F519181CB1}">
      <dgm:prSet/>
      <dgm:spPr/>
      <dgm:t>
        <a:bodyPr/>
        <a:lstStyle/>
        <a:p>
          <a:endParaRPr lang="en-GB"/>
        </a:p>
      </dgm:t>
    </dgm:pt>
    <dgm:pt modelId="{B7BF7685-9297-4602-9D9C-C4218B9311D6}">
      <dgm:prSet phldrT="[Text]"/>
      <dgm:spPr/>
      <dgm:t>
        <a:bodyPr/>
        <a:lstStyle/>
        <a:p>
          <a:r>
            <a:rPr lang="en-GB" dirty="0"/>
            <a:t>Latitude and longitude of station (</a:t>
          </a:r>
          <a:r>
            <a:rPr lang="en-GB" dirty="0" err="1"/>
            <a:t>start_lat</a:t>
          </a:r>
          <a:r>
            <a:rPr lang="en-GB" dirty="0"/>
            <a:t>, </a:t>
          </a:r>
          <a:r>
            <a:rPr lang="en-GB" dirty="0" err="1"/>
            <a:t>start_long</a:t>
          </a:r>
          <a:r>
            <a:rPr lang="en-GB" dirty="0"/>
            <a:t>)</a:t>
          </a:r>
        </a:p>
      </dgm:t>
    </dgm:pt>
    <dgm:pt modelId="{6D445469-54CA-4044-87F7-9B6486F7508D}" type="parTrans" cxnId="{6F39551B-B164-4952-9CFF-CD8866DE6A8C}">
      <dgm:prSet/>
      <dgm:spPr/>
      <dgm:t>
        <a:bodyPr/>
        <a:lstStyle/>
        <a:p>
          <a:endParaRPr lang="en-GB"/>
        </a:p>
      </dgm:t>
    </dgm:pt>
    <dgm:pt modelId="{4BE933AC-FFA2-43B8-A3EF-7290C3930437}" type="sibTrans" cxnId="{6F39551B-B164-4952-9CFF-CD8866DE6A8C}">
      <dgm:prSet/>
      <dgm:spPr/>
      <dgm:t>
        <a:bodyPr/>
        <a:lstStyle/>
        <a:p>
          <a:endParaRPr lang="en-GB"/>
        </a:p>
      </dgm:t>
    </dgm:pt>
    <dgm:pt modelId="{896784F0-FA66-4342-B445-442DE68C03FE}">
      <dgm:prSet phldrT="[Text]"/>
      <dgm:spPr/>
      <dgm:t>
        <a:bodyPr/>
        <a:lstStyle/>
        <a:p>
          <a:r>
            <a:rPr lang="en-GB" dirty="0"/>
            <a:t>Latitude and longitude of station (</a:t>
          </a:r>
          <a:r>
            <a:rPr lang="en-GB" dirty="0" err="1"/>
            <a:t>end_lat</a:t>
          </a:r>
          <a:r>
            <a:rPr lang="en-GB" dirty="0"/>
            <a:t>, </a:t>
          </a:r>
          <a:r>
            <a:rPr lang="en-GB" dirty="0" err="1"/>
            <a:t>end_long</a:t>
          </a:r>
          <a:r>
            <a:rPr lang="en-GB" dirty="0"/>
            <a:t>)</a:t>
          </a:r>
        </a:p>
      </dgm:t>
    </dgm:pt>
    <dgm:pt modelId="{E032C901-D272-4A15-A1CF-CDB939DA8674}" type="parTrans" cxnId="{70AD01A8-2867-404D-AE16-D064F513FB0A}">
      <dgm:prSet/>
      <dgm:spPr/>
      <dgm:t>
        <a:bodyPr/>
        <a:lstStyle/>
        <a:p>
          <a:endParaRPr lang="en-GB"/>
        </a:p>
      </dgm:t>
    </dgm:pt>
    <dgm:pt modelId="{88C5CECF-7C53-485A-9F88-43BD5E66446E}" type="sibTrans" cxnId="{70AD01A8-2867-404D-AE16-D064F513FB0A}">
      <dgm:prSet/>
      <dgm:spPr/>
      <dgm:t>
        <a:bodyPr/>
        <a:lstStyle/>
        <a:p>
          <a:endParaRPr lang="en-GB"/>
        </a:p>
      </dgm:t>
    </dgm:pt>
    <dgm:pt modelId="{4AD8CB13-7E5F-40F7-8E65-8FC3BF6234C1}" type="pres">
      <dgm:prSet presAssocID="{195D892F-4B97-4108-AA9E-A8349C442C18}" presName="Name0" presStyleCnt="0">
        <dgm:presLayoutVars>
          <dgm:dir/>
          <dgm:animLvl val="lvl"/>
          <dgm:resizeHandles val="exact"/>
        </dgm:presLayoutVars>
      </dgm:prSet>
      <dgm:spPr/>
    </dgm:pt>
    <dgm:pt modelId="{BA21BED1-4FBC-421D-ACEF-0D1A62703B8F}" type="pres">
      <dgm:prSet presAssocID="{195D892F-4B97-4108-AA9E-A8349C442C18}" presName="tSp" presStyleCnt="0"/>
      <dgm:spPr/>
    </dgm:pt>
    <dgm:pt modelId="{7F834C17-79CF-4C8A-9804-734F400DCB6E}" type="pres">
      <dgm:prSet presAssocID="{195D892F-4B97-4108-AA9E-A8349C442C18}" presName="bSp" presStyleCnt="0"/>
      <dgm:spPr/>
    </dgm:pt>
    <dgm:pt modelId="{D6201729-212C-47EE-B072-BB2016DB8DE9}" type="pres">
      <dgm:prSet presAssocID="{195D892F-4B97-4108-AA9E-A8349C442C18}" presName="process" presStyleCnt="0"/>
      <dgm:spPr/>
    </dgm:pt>
    <dgm:pt modelId="{D8269383-15CE-4E8E-AA9F-48752E649B87}" type="pres">
      <dgm:prSet presAssocID="{15909D1C-D319-4DB1-8BA6-E1E3335ECB0E}" presName="composite1" presStyleCnt="0"/>
      <dgm:spPr/>
    </dgm:pt>
    <dgm:pt modelId="{27F68B3C-1832-40A4-AED7-E1989D2A2272}" type="pres">
      <dgm:prSet presAssocID="{15909D1C-D319-4DB1-8BA6-E1E3335ECB0E}" presName="dummyNode1" presStyleLbl="node1" presStyleIdx="0" presStyleCnt="3"/>
      <dgm:spPr/>
    </dgm:pt>
    <dgm:pt modelId="{3B486265-65C9-4D1B-A2BE-DE7CD3B3B5CD}" type="pres">
      <dgm:prSet presAssocID="{15909D1C-D319-4DB1-8BA6-E1E3335ECB0E}" presName="childNode1" presStyleLbl="bgAcc1" presStyleIdx="0" presStyleCnt="3">
        <dgm:presLayoutVars>
          <dgm:bulletEnabled val="1"/>
        </dgm:presLayoutVars>
      </dgm:prSet>
      <dgm:spPr/>
    </dgm:pt>
    <dgm:pt modelId="{EC91A519-B384-4452-8DB1-E0F78E10C52F}" type="pres">
      <dgm:prSet presAssocID="{15909D1C-D319-4DB1-8BA6-E1E3335ECB0E}" presName="childNode1tx" presStyleLbl="bgAcc1" presStyleIdx="0" presStyleCnt="3">
        <dgm:presLayoutVars>
          <dgm:bulletEnabled val="1"/>
        </dgm:presLayoutVars>
      </dgm:prSet>
      <dgm:spPr/>
    </dgm:pt>
    <dgm:pt modelId="{A29B6265-B83C-4E17-AC0C-20DFBFF01D60}" type="pres">
      <dgm:prSet presAssocID="{15909D1C-D319-4DB1-8BA6-E1E3335ECB0E}" presName="parentNode1" presStyleLbl="node1" presStyleIdx="0" presStyleCnt="3">
        <dgm:presLayoutVars>
          <dgm:chMax val="1"/>
          <dgm:bulletEnabled val="1"/>
        </dgm:presLayoutVars>
      </dgm:prSet>
      <dgm:spPr/>
    </dgm:pt>
    <dgm:pt modelId="{1CA2C9DD-0240-43F4-89F5-D0DA74037ECA}" type="pres">
      <dgm:prSet presAssocID="{15909D1C-D319-4DB1-8BA6-E1E3335ECB0E}" presName="connSite1" presStyleCnt="0"/>
      <dgm:spPr/>
    </dgm:pt>
    <dgm:pt modelId="{7A7D2C34-1412-4282-B6BB-877C835D8984}" type="pres">
      <dgm:prSet presAssocID="{4AC102FA-B29E-4A33-B8CD-5D07AD1CCB0F}" presName="Name9" presStyleLbl="sibTrans2D1" presStyleIdx="0" presStyleCnt="2"/>
      <dgm:spPr/>
    </dgm:pt>
    <dgm:pt modelId="{AAA48959-635C-4DBA-803B-999DD4E32E59}" type="pres">
      <dgm:prSet presAssocID="{CD609117-9D5A-4EE9-A809-7051E741AA32}" presName="composite2" presStyleCnt="0"/>
      <dgm:spPr/>
    </dgm:pt>
    <dgm:pt modelId="{032F6A8F-8E87-4DE1-AECB-41C4503A462C}" type="pres">
      <dgm:prSet presAssocID="{CD609117-9D5A-4EE9-A809-7051E741AA32}" presName="dummyNode2" presStyleLbl="node1" presStyleIdx="0" presStyleCnt="3"/>
      <dgm:spPr/>
    </dgm:pt>
    <dgm:pt modelId="{60166790-E530-4E47-84AE-5C040BEB3DEF}" type="pres">
      <dgm:prSet presAssocID="{CD609117-9D5A-4EE9-A809-7051E741AA32}" presName="childNode2" presStyleLbl="bgAcc1" presStyleIdx="1" presStyleCnt="3">
        <dgm:presLayoutVars>
          <dgm:bulletEnabled val="1"/>
        </dgm:presLayoutVars>
      </dgm:prSet>
      <dgm:spPr/>
    </dgm:pt>
    <dgm:pt modelId="{478E3276-BB70-4616-A1C6-D60993447359}" type="pres">
      <dgm:prSet presAssocID="{CD609117-9D5A-4EE9-A809-7051E741AA32}" presName="childNode2tx" presStyleLbl="bgAcc1" presStyleIdx="1" presStyleCnt="3">
        <dgm:presLayoutVars>
          <dgm:bulletEnabled val="1"/>
        </dgm:presLayoutVars>
      </dgm:prSet>
      <dgm:spPr/>
    </dgm:pt>
    <dgm:pt modelId="{4C815E8B-29C9-44D1-9BEA-ACB003F3DE76}" type="pres">
      <dgm:prSet presAssocID="{CD609117-9D5A-4EE9-A809-7051E741AA32}" presName="parentNode2" presStyleLbl="node1" presStyleIdx="1" presStyleCnt="3">
        <dgm:presLayoutVars>
          <dgm:chMax val="0"/>
          <dgm:bulletEnabled val="1"/>
        </dgm:presLayoutVars>
      </dgm:prSet>
      <dgm:spPr/>
    </dgm:pt>
    <dgm:pt modelId="{900798F3-862A-4C39-92C2-29006016678B}" type="pres">
      <dgm:prSet presAssocID="{CD609117-9D5A-4EE9-A809-7051E741AA32}" presName="connSite2" presStyleCnt="0"/>
      <dgm:spPr/>
    </dgm:pt>
    <dgm:pt modelId="{994FA3D5-4710-47D1-8384-BEE5FBD36A11}" type="pres">
      <dgm:prSet presAssocID="{3374E1F7-7F57-42ED-BC1D-1797B0C9A484}" presName="Name18" presStyleLbl="sibTrans2D1" presStyleIdx="1" presStyleCnt="2"/>
      <dgm:spPr/>
    </dgm:pt>
    <dgm:pt modelId="{1933B9B2-4AA8-486B-9460-A5EEB5D7A588}" type="pres">
      <dgm:prSet presAssocID="{81691208-1D58-4220-97EA-125C96069366}" presName="composite1" presStyleCnt="0"/>
      <dgm:spPr/>
    </dgm:pt>
    <dgm:pt modelId="{75D0B891-3EAE-4A7D-8352-6750A99D05D3}" type="pres">
      <dgm:prSet presAssocID="{81691208-1D58-4220-97EA-125C96069366}" presName="dummyNode1" presStyleLbl="node1" presStyleIdx="1" presStyleCnt="3"/>
      <dgm:spPr/>
    </dgm:pt>
    <dgm:pt modelId="{0198BEAC-86E6-4DA5-B889-52447386AFC9}" type="pres">
      <dgm:prSet presAssocID="{81691208-1D58-4220-97EA-125C96069366}" presName="childNode1" presStyleLbl="bgAcc1" presStyleIdx="2" presStyleCnt="3">
        <dgm:presLayoutVars>
          <dgm:bulletEnabled val="1"/>
        </dgm:presLayoutVars>
      </dgm:prSet>
      <dgm:spPr/>
    </dgm:pt>
    <dgm:pt modelId="{5752155B-5FB5-4A54-A5BF-DEC0D8C9258B}" type="pres">
      <dgm:prSet presAssocID="{81691208-1D58-4220-97EA-125C96069366}" presName="childNode1tx" presStyleLbl="bgAcc1" presStyleIdx="2" presStyleCnt="3">
        <dgm:presLayoutVars>
          <dgm:bulletEnabled val="1"/>
        </dgm:presLayoutVars>
      </dgm:prSet>
      <dgm:spPr/>
    </dgm:pt>
    <dgm:pt modelId="{43C2B074-C0CF-4B19-ADB3-DE5763B03226}" type="pres">
      <dgm:prSet presAssocID="{81691208-1D58-4220-97EA-125C96069366}" presName="parentNode1" presStyleLbl="node1" presStyleIdx="2" presStyleCnt="3">
        <dgm:presLayoutVars>
          <dgm:chMax val="1"/>
          <dgm:bulletEnabled val="1"/>
        </dgm:presLayoutVars>
      </dgm:prSet>
      <dgm:spPr/>
    </dgm:pt>
    <dgm:pt modelId="{F8675FF7-06D1-44DE-90E9-B0E06929679C}" type="pres">
      <dgm:prSet presAssocID="{81691208-1D58-4220-97EA-125C96069366}" presName="connSite1" presStyleCnt="0"/>
      <dgm:spPr/>
    </dgm:pt>
  </dgm:ptLst>
  <dgm:cxnLst>
    <dgm:cxn modelId="{FEF11D04-6EE7-4732-8E63-578481D94E08}" type="presOf" srcId="{80B7CDA9-09A6-4990-9081-8860B739E345}" destId="{478E3276-BB70-4616-A1C6-D60993447359}" srcOrd="1" destOrd="1" presId="urn:microsoft.com/office/officeart/2005/8/layout/hProcess4"/>
    <dgm:cxn modelId="{96D5C204-05EC-409E-A169-54E278E781BE}" type="presOf" srcId="{3374E1F7-7F57-42ED-BC1D-1797B0C9A484}" destId="{994FA3D5-4710-47D1-8384-BEE5FBD36A11}" srcOrd="0" destOrd="0" presId="urn:microsoft.com/office/officeart/2005/8/layout/hProcess4"/>
    <dgm:cxn modelId="{11891012-F259-4D98-9215-FF1BFACC620B}" type="presOf" srcId="{B7BF7685-9297-4602-9D9C-C4218B9311D6}" destId="{60166790-E530-4E47-84AE-5C040BEB3DEF}" srcOrd="0" destOrd="2" presId="urn:microsoft.com/office/officeart/2005/8/layout/hProcess4"/>
    <dgm:cxn modelId="{CA015412-B988-4913-BA1C-F84488C3BD1F}" type="presOf" srcId="{89BD7206-88FE-4949-9FCD-A93EC65C840A}" destId="{3B486265-65C9-4D1B-A2BE-DE7CD3B3B5CD}" srcOrd="0" destOrd="4" presId="urn:microsoft.com/office/officeart/2005/8/layout/hProcess4"/>
    <dgm:cxn modelId="{B8A3D514-023C-432D-84E5-8D67F628C08A}" srcId="{CD609117-9D5A-4EE9-A809-7051E741AA32}" destId="{EA8D9D99-F8E2-4DC4-B379-DDFCFD70886A}" srcOrd="0" destOrd="0" parTransId="{BF23D939-74FE-4485-A626-BE12FCC96FFC}" sibTransId="{C1F213EE-EA3D-49ED-92C1-EF910AF82694}"/>
    <dgm:cxn modelId="{851C4717-1D40-41D8-AC65-918C9315A0E7}" type="presOf" srcId="{896784F0-FA66-4342-B445-442DE68C03FE}" destId="{0198BEAC-86E6-4DA5-B889-52447386AFC9}" srcOrd="0" destOrd="2" presId="urn:microsoft.com/office/officeart/2005/8/layout/hProcess4"/>
    <dgm:cxn modelId="{6F39551B-B164-4952-9CFF-CD8866DE6A8C}" srcId="{CD609117-9D5A-4EE9-A809-7051E741AA32}" destId="{B7BF7685-9297-4602-9D9C-C4218B9311D6}" srcOrd="2" destOrd="0" parTransId="{6D445469-54CA-4044-87F7-9B6486F7508D}" sibTransId="{4BE933AC-FFA2-43B8-A3EF-7290C3930437}"/>
    <dgm:cxn modelId="{3502C126-B66B-45B4-8ABA-7266C1A3D444}" srcId="{81691208-1D58-4220-97EA-125C96069366}" destId="{F43369DC-106F-4E37-8E59-058C8242B7A6}" srcOrd="0" destOrd="0" parTransId="{AF6FE7C3-2B42-4D04-8FE2-96922BFDB062}" sibTransId="{398BA7A6-42D9-45F5-ADDE-9CC2D0E6CC90}"/>
    <dgm:cxn modelId="{33033727-3C69-4452-8E8B-C238756CA2F6}" srcId="{195D892F-4B97-4108-AA9E-A8349C442C18}" destId="{81691208-1D58-4220-97EA-125C96069366}" srcOrd="2" destOrd="0" parTransId="{02ADB9BE-1868-4673-8A83-4086AF771CDC}" sibTransId="{91879DA1-B7C4-4EED-A300-7CD2ECED25DF}"/>
    <dgm:cxn modelId="{818B1F2E-5149-4A08-B0E8-D8576E2B98C5}" srcId="{15909D1C-D319-4DB1-8BA6-E1E3335ECB0E}" destId="{7434FB50-E1B6-4927-AFEB-CB1F482DC424}" srcOrd="1" destOrd="0" parTransId="{69AE971C-8781-45CD-AB48-70EF6BD79ABC}" sibTransId="{D494E11B-D5FE-41A2-9738-961282E9AD52}"/>
    <dgm:cxn modelId="{AE768B2F-AFFA-4D1A-B212-7E301CD888E2}" srcId="{CD609117-9D5A-4EE9-A809-7051E741AA32}" destId="{80B7CDA9-09A6-4990-9081-8860B739E345}" srcOrd="1" destOrd="0" parTransId="{C1F2126C-A6DB-407E-B35A-11412081AC13}" sibTransId="{793C7460-1499-4A28-8866-470442FCEAAE}"/>
    <dgm:cxn modelId="{95646C36-E4BC-41DE-B7DB-BB685B73DE25}" type="presOf" srcId="{EA8D9D99-F8E2-4DC4-B379-DDFCFD70886A}" destId="{478E3276-BB70-4616-A1C6-D60993447359}" srcOrd="1" destOrd="0" presId="urn:microsoft.com/office/officeart/2005/8/layout/hProcess4"/>
    <dgm:cxn modelId="{1E697B37-C82B-47EF-9205-B4E1A8FE9BC1}" type="presOf" srcId="{896784F0-FA66-4342-B445-442DE68C03FE}" destId="{5752155B-5FB5-4A54-A5BF-DEC0D8C9258B}" srcOrd="1" destOrd="2" presId="urn:microsoft.com/office/officeart/2005/8/layout/hProcess4"/>
    <dgm:cxn modelId="{DEE2115B-DB42-4FA5-9489-356D216C0FBE}" type="presOf" srcId="{EA8D9D99-F8E2-4DC4-B379-DDFCFD70886A}" destId="{60166790-E530-4E47-84AE-5C040BEB3DEF}" srcOrd="0" destOrd="0" presId="urn:microsoft.com/office/officeart/2005/8/layout/hProcess4"/>
    <dgm:cxn modelId="{1693D05C-EFFF-45EF-A7FC-2DE0292D03AD}" type="presOf" srcId="{73D27087-2CFD-40B9-A631-FCC89627E575}" destId="{EC91A519-B384-4452-8DB1-E0F78E10C52F}" srcOrd="1" destOrd="3" presId="urn:microsoft.com/office/officeart/2005/8/layout/hProcess4"/>
    <dgm:cxn modelId="{C315835F-A797-402D-B746-9FFEC1AAF481}" type="presOf" srcId="{F43369DC-106F-4E37-8E59-058C8242B7A6}" destId="{0198BEAC-86E6-4DA5-B889-52447386AFC9}" srcOrd="0" destOrd="0" presId="urn:microsoft.com/office/officeart/2005/8/layout/hProcess4"/>
    <dgm:cxn modelId="{226A1C61-450C-4FD6-BF4F-20FBBEEA644E}" srcId="{81691208-1D58-4220-97EA-125C96069366}" destId="{3C5BF137-7066-4644-8C74-B5E041759D97}" srcOrd="1" destOrd="0" parTransId="{BFA1C0AF-4161-455F-BFA2-1620797CD272}" sibTransId="{35B50845-6417-46D7-8087-90F819129889}"/>
    <dgm:cxn modelId="{BE38FC41-DA0A-412C-9450-F287CFBBD10A}" type="presOf" srcId="{3C5BF137-7066-4644-8C74-B5E041759D97}" destId="{0198BEAC-86E6-4DA5-B889-52447386AFC9}" srcOrd="0" destOrd="1" presId="urn:microsoft.com/office/officeart/2005/8/layout/hProcess4"/>
    <dgm:cxn modelId="{EB987346-76F9-4F4E-AEF1-A91EF8B05882}" type="presOf" srcId="{059185B2-45A0-4F8A-923B-DC212027B515}" destId="{EC91A519-B384-4452-8DB1-E0F78E10C52F}" srcOrd="1" destOrd="0" presId="urn:microsoft.com/office/officeart/2005/8/layout/hProcess4"/>
    <dgm:cxn modelId="{B1E4BA47-91EF-4E8A-845D-9F071BF81618}" srcId="{195D892F-4B97-4108-AA9E-A8349C442C18}" destId="{CD609117-9D5A-4EE9-A809-7051E741AA32}" srcOrd="1" destOrd="0" parTransId="{72808776-46C5-4A45-A5E7-DDBBB118C643}" sibTransId="{3374E1F7-7F57-42ED-BC1D-1797B0C9A484}"/>
    <dgm:cxn modelId="{CE885372-8D6D-438A-A7C3-A795AEC4A3FA}" type="presOf" srcId="{CD609117-9D5A-4EE9-A809-7051E741AA32}" destId="{4C815E8B-29C9-44D1-9BEA-ACB003F3DE76}" srcOrd="0" destOrd="0" presId="urn:microsoft.com/office/officeart/2005/8/layout/hProcess4"/>
    <dgm:cxn modelId="{FB950854-73A8-46D0-B339-B2D4FD501005}" type="presOf" srcId="{F43369DC-106F-4E37-8E59-058C8242B7A6}" destId="{5752155B-5FB5-4A54-A5BF-DEC0D8C9258B}" srcOrd="1" destOrd="0" presId="urn:microsoft.com/office/officeart/2005/8/layout/hProcess4"/>
    <dgm:cxn modelId="{493A8F75-9A93-4E54-9458-84E1656A9DA5}" type="presOf" srcId="{3C5BF137-7066-4644-8C74-B5E041759D97}" destId="{5752155B-5FB5-4A54-A5BF-DEC0D8C9258B}" srcOrd="1" destOrd="1" presId="urn:microsoft.com/office/officeart/2005/8/layout/hProcess4"/>
    <dgm:cxn modelId="{B78C6B77-D8F1-4DFD-880F-B5F47B312B77}" type="presOf" srcId="{7434FB50-E1B6-4927-AFEB-CB1F482DC424}" destId="{3B486265-65C9-4D1B-A2BE-DE7CD3B3B5CD}" srcOrd="0" destOrd="1" presId="urn:microsoft.com/office/officeart/2005/8/layout/hProcess4"/>
    <dgm:cxn modelId="{9AF92F7B-EBAB-4668-A8EB-21999084845C}" type="presOf" srcId="{B7BF7685-9297-4602-9D9C-C4218B9311D6}" destId="{478E3276-BB70-4616-A1C6-D60993447359}" srcOrd="1" destOrd="2" presId="urn:microsoft.com/office/officeart/2005/8/layout/hProcess4"/>
    <dgm:cxn modelId="{9660037C-8186-4B8F-A574-A27F5D9CB120}" type="presOf" srcId="{3A9DE6C2-0DFB-4D06-B1AE-88462D3A610E}" destId="{EC91A519-B384-4452-8DB1-E0F78E10C52F}" srcOrd="1" destOrd="2" presId="urn:microsoft.com/office/officeart/2005/8/layout/hProcess4"/>
    <dgm:cxn modelId="{99DD8D8D-1A51-40E3-8966-13FFAA86A9C6}" srcId="{195D892F-4B97-4108-AA9E-A8349C442C18}" destId="{15909D1C-D319-4DB1-8BA6-E1E3335ECB0E}" srcOrd="0" destOrd="0" parTransId="{966B7BAF-D60B-4808-A31B-31D620DCF38F}" sibTransId="{4AC102FA-B29E-4A33-B8CD-5D07AD1CCB0F}"/>
    <dgm:cxn modelId="{70AD01A8-2867-404D-AE16-D064F513FB0A}" srcId="{81691208-1D58-4220-97EA-125C96069366}" destId="{896784F0-FA66-4342-B445-442DE68C03FE}" srcOrd="2" destOrd="0" parTransId="{E032C901-D272-4A15-A1CF-CDB939DA8674}" sibTransId="{88C5CECF-7C53-485A-9F88-43BD5E66446E}"/>
    <dgm:cxn modelId="{F54821AA-EB4A-4826-BBC5-7AB9F3EC2A05}" type="presOf" srcId="{81691208-1D58-4220-97EA-125C96069366}" destId="{43C2B074-C0CF-4B19-ADB3-DE5763B03226}" srcOrd="0" destOrd="0" presId="urn:microsoft.com/office/officeart/2005/8/layout/hProcess4"/>
    <dgm:cxn modelId="{AA58C1AC-6CC9-4653-941D-03646E2681E7}" type="presOf" srcId="{195D892F-4B97-4108-AA9E-A8349C442C18}" destId="{4AD8CB13-7E5F-40F7-8E65-8FC3BF6234C1}" srcOrd="0" destOrd="0" presId="urn:microsoft.com/office/officeart/2005/8/layout/hProcess4"/>
    <dgm:cxn modelId="{998585AD-4D79-4316-9972-217F9009ADA3}" type="presOf" srcId="{15909D1C-D319-4DB1-8BA6-E1E3335ECB0E}" destId="{A29B6265-B83C-4E17-AC0C-20DFBFF01D60}" srcOrd="0" destOrd="0" presId="urn:microsoft.com/office/officeart/2005/8/layout/hProcess4"/>
    <dgm:cxn modelId="{1AD3D9B5-4298-457D-A38D-8DDDEF80B620}" type="presOf" srcId="{059185B2-45A0-4F8A-923B-DC212027B515}" destId="{3B486265-65C9-4D1B-A2BE-DE7CD3B3B5CD}" srcOrd="0" destOrd="0" presId="urn:microsoft.com/office/officeart/2005/8/layout/hProcess4"/>
    <dgm:cxn modelId="{001BAEBB-82C9-45EE-8644-8F22B6B7E7A4}" srcId="{15909D1C-D319-4DB1-8BA6-E1E3335ECB0E}" destId="{059185B2-45A0-4F8A-923B-DC212027B515}" srcOrd="0" destOrd="0" parTransId="{1FC77104-A6DC-465D-A759-CCF324761780}" sibTransId="{5773481B-27B2-4F32-A235-794AF931F6CD}"/>
    <dgm:cxn modelId="{38A858C4-427B-401E-81D2-DCA55B37E6A8}" srcId="{7434FB50-E1B6-4927-AFEB-CB1F482DC424}" destId="{3A9DE6C2-0DFB-4D06-B1AE-88462D3A610E}" srcOrd="0" destOrd="0" parTransId="{AE67FCD4-22A3-4118-A0F6-0223810CBAE2}" sibTransId="{2931175C-5BC0-4B70-B154-EC507AAC1349}"/>
    <dgm:cxn modelId="{6CB87DC6-83AA-4FD8-A6F2-0C0333C45044}" type="presOf" srcId="{80B7CDA9-09A6-4990-9081-8860B739E345}" destId="{60166790-E530-4E47-84AE-5C040BEB3DEF}" srcOrd="0" destOrd="1" presId="urn:microsoft.com/office/officeart/2005/8/layout/hProcess4"/>
    <dgm:cxn modelId="{04A0C4D9-EA99-48B8-81A4-2E1F26CF391D}" type="presOf" srcId="{4AC102FA-B29E-4A33-B8CD-5D07AD1CCB0F}" destId="{7A7D2C34-1412-4282-B6BB-877C835D8984}" srcOrd="0" destOrd="0" presId="urn:microsoft.com/office/officeart/2005/8/layout/hProcess4"/>
    <dgm:cxn modelId="{B9CE01DC-5365-4FB6-9CDA-19F519181CB1}" srcId="{7434FB50-E1B6-4927-AFEB-CB1F482DC424}" destId="{89BD7206-88FE-4949-9FCD-A93EC65C840A}" srcOrd="2" destOrd="0" parTransId="{E5A2004A-94E0-4F34-8B9C-5AF4F84134C8}" sibTransId="{7B8C8D06-4D57-49C1-8371-CBA6A322A17E}"/>
    <dgm:cxn modelId="{658A02DD-7930-4531-8BDC-685D43BBBB73}" type="presOf" srcId="{89BD7206-88FE-4949-9FCD-A93EC65C840A}" destId="{EC91A519-B384-4452-8DB1-E0F78E10C52F}" srcOrd="1" destOrd="4" presId="urn:microsoft.com/office/officeart/2005/8/layout/hProcess4"/>
    <dgm:cxn modelId="{1BD618DD-FFE7-4F67-A35F-D7FAB8E02194}" srcId="{7434FB50-E1B6-4927-AFEB-CB1F482DC424}" destId="{73D27087-2CFD-40B9-A631-FCC89627E575}" srcOrd="1" destOrd="0" parTransId="{82AEC132-75F6-40AB-8C9C-0A3202E7BD6C}" sibTransId="{A1FB8716-118B-4623-93A0-6245E6AFE898}"/>
    <dgm:cxn modelId="{A1790FE8-BD3B-4FB1-921E-8DDB81C0E9CB}" type="presOf" srcId="{73D27087-2CFD-40B9-A631-FCC89627E575}" destId="{3B486265-65C9-4D1B-A2BE-DE7CD3B3B5CD}" srcOrd="0" destOrd="3" presId="urn:microsoft.com/office/officeart/2005/8/layout/hProcess4"/>
    <dgm:cxn modelId="{0CC00BEE-8F85-4E33-B42E-2BC27D09B823}" type="presOf" srcId="{7434FB50-E1B6-4927-AFEB-CB1F482DC424}" destId="{EC91A519-B384-4452-8DB1-E0F78E10C52F}" srcOrd="1" destOrd="1" presId="urn:microsoft.com/office/officeart/2005/8/layout/hProcess4"/>
    <dgm:cxn modelId="{4B75B2F6-FE5C-4C36-8EF6-069BBF7F1389}" type="presOf" srcId="{3A9DE6C2-0DFB-4D06-B1AE-88462D3A610E}" destId="{3B486265-65C9-4D1B-A2BE-DE7CD3B3B5CD}" srcOrd="0" destOrd="2" presId="urn:microsoft.com/office/officeart/2005/8/layout/hProcess4"/>
    <dgm:cxn modelId="{8E375740-8C32-4A30-BFF8-25B98124862F}" type="presParOf" srcId="{4AD8CB13-7E5F-40F7-8E65-8FC3BF6234C1}" destId="{BA21BED1-4FBC-421D-ACEF-0D1A62703B8F}" srcOrd="0" destOrd="0" presId="urn:microsoft.com/office/officeart/2005/8/layout/hProcess4"/>
    <dgm:cxn modelId="{16A45556-A92A-4806-9F6F-34677C5A074D}" type="presParOf" srcId="{4AD8CB13-7E5F-40F7-8E65-8FC3BF6234C1}" destId="{7F834C17-79CF-4C8A-9804-734F400DCB6E}" srcOrd="1" destOrd="0" presId="urn:microsoft.com/office/officeart/2005/8/layout/hProcess4"/>
    <dgm:cxn modelId="{9CC9C57E-F9E8-42F9-88FE-C2120BEB47B1}" type="presParOf" srcId="{4AD8CB13-7E5F-40F7-8E65-8FC3BF6234C1}" destId="{D6201729-212C-47EE-B072-BB2016DB8DE9}" srcOrd="2" destOrd="0" presId="urn:microsoft.com/office/officeart/2005/8/layout/hProcess4"/>
    <dgm:cxn modelId="{FF16E666-D34B-4C42-A8B5-FF166E675BD4}" type="presParOf" srcId="{D6201729-212C-47EE-B072-BB2016DB8DE9}" destId="{D8269383-15CE-4E8E-AA9F-48752E649B87}" srcOrd="0" destOrd="0" presId="urn:microsoft.com/office/officeart/2005/8/layout/hProcess4"/>
    <dgm:cxn modelId="{99410DD3-640B-46F6-823F-2FC256ADC6AE}" type="presParOf" srcId="{D8269383-15CE-4E8E-AA9F-48752E649B87}" destId="{27F68B3C-1832-40A4-AED7-E1989D2A2272}" srcOrd="0" destOrd="0" presId="urn:microsoft.com/office/officeart/2005/8/layout/hProcess4"/>
    <dgm:cxn modelId="{59FE0813-9259-40A2-9B84-02DA555034D2}" type="presParOf" srcId="{D8269383-15CE-4E8E-AA9F-48752E649B87}" destId="{3B486265-65C9-4D1B-A2BE-DE7CD3B3B5CD}" srcOrd="1" destOrd="0" presId="urn:microsoft.com/office/officeart/2005/8/layout/hProcess4"/>
    <dgm:cxn modelId="{3125084D-D0AA-4EF9-B207-BBD4DE8A1331}" type="presParOf" srcId="{D8269383-15CE-4E8E-AA9F-48752E649B87}" destId="{EC91A519-B384-4452-8DB1-E0F78E10C52F}" srcOrd="2" destOrd="0" presId="urn:microsoft.com/office/officeart/2005/8/layout/hProcess4"/>
    <dgm:cxn modelId="{68B744DB-75C7-4E11-B71F-3343C3405D6E}" type="presParOf" srcId="{D8269383-15CE-4E8E-AA9F-48752E649B87}" destId="{A29B6265-B83C-4E17-AC0C-20DFBFF01D60}" srcOrd="3" destOrd="0" presId="urn:microsoft.com/office/officeart/2005/8/layout/hProcess4"/>
    <dgm:cxn modelId="{F630E03E-14BF-4FEE-B759-C9D06A803711}" type="presParOf" srcId="{D8269383-15CE-4E8E-AA9F-48752E649B87}" destId="{1CA2C9DD-0240-43F4-89F5-D0DA74037ECA}" srcOrd="4" destOrd="0" presId="urn:microsoft.com/office/officeart/2005/8/layout/hProcess4"/>
    <dgm:cxn modelId="{093542D5-D092-4F93-9D54-3BD42CCD691A}" type="presParOf" srcId="{D6201729-212C-47EE-B072-BB2016DB8DE9}" destId="{7A7D2C34-1412-4282-B6BB-877C835D8984}" srcOrd="1" destOrd="0" presId="urn:microsoft.com/office/officeart/2005/8/layout/hProcess4"/>
    <dgm:cxn modelId="{86418804-0EB5-4D50-B252-207E6C2B0E43}" type="presParOf" srcId="{D6201729-212C-47EE-B072-BB2016DB8DE9}" destId="{AAA48959-635C-4DBA-803B-999DD4E32E59}" srcOrd="2" destOrd="0" presId="urn:microsoft.com/office/officeart/2005/8/layout/hProcess4"/>
    <dgm:cxn modelId="{570AA3B6-B2EB-432D-A1BF-828849EAE600}" type="presParOf" srcId="{AAA48959-635C-4DBA-803B-999DD4E32E59}" destId="{032F6A8F-8E87-4DE1-AECB-41C4503A462C}" srcOrd="0" destOrd="0" presId="urn:microsoft.com/office/officeart/2005/8/layout/hProcess4"/>
    <dgm:cxn modelId="{FA7A7B88-7286-4B2D-A969-E015319F5F98}" type="presParOf" srcId="{AAA48959-635C-4DBA-803B-999DD4E32E59}" destId="{60166790-E530-4E47-84AE-5C040BEB3DEF}" srcOrd="1" destOrd="0" presId="urn:microsoft.com/office/officeart/2005/8/layout/hProcess4"/>
    <dgm:cxn modelId="{12A4508E-E174-4A89-9949-97F88F41A6AD}" type="presParOf" srcId="{AAA48959-635C-4DBA-803B-999DD4E32E59}" destId="{478E3276-BB70-4616-A1C6-D60993447359}" srcOrd="2" destOrd="0" presId="urn:microsoft.com/office/officeart/2005/8/layout/hProcess4"/>
    <dgm:cxn modelId="{DAFFB2AC-6809-40F3-BD69-BFEF18152AB8}" type="presParOf" srcId="{AAA48959-635C-4DBA-803B-999DD4E32E59}" destId="{4C815E8B-29C9-44D1-9BEA-ACB003F3DE76}" srcOrd="3" destOrd="0" presId="urn:microsoft.com/office/officeart/2005/8/layout/hProcess4"/>
    <dgm:cxn modelId="{6C76FA7E-FB88-44E3-9838-EDB3614B5514}" type="presParOf" srcId="{AAA48959-635C-4DBA-803B-999DD4E32E59}" destId="{900798F3-862A-4C39-92C2-29006016678B}" srcOrd="4" destOrd="0" presId="urn:microsoft.com/office/officeart/2005/8/layout/hProcess4"/>
    <dgm:cxn modelId="{49F5F3C9-1011-461B-A3D5-751F5D92B998}" type="presParOf" srcId="{D6201729-212C-47EE-B072-BB2016DB8DE9}" destId="{994FA3D5-4710-47D1-8384-BEE5FBD36A11}" srcOrd="3" destOrd="0" presId="urn:microsoft.com/office/officeart/2005/8/layout/hProcess4"/>
    <dgm:cxn modelId="{784953CA-2900-4A92-8EBF-22312D3CACD6}" type="presParOf" srcId="{D6201729-212C-47EE-B072-BB2016DB8DE9}" destId="{1933B9B2-4AA8-486B-9460-A5EEB5D7A588}" srcOrd="4" destOrd="0" presId="urn:microsoft.com/office/officeart/2005/8/layout/hProcess4"/>
    <dgm:cxn modelId="{AE72AD9E-6A2D-4A54-BD6C-8F57F37B46D8}" type="presParOf" srcId="{1933B9B2-4AA8-486B-9460-A5EEB5D7A588}" destId="{75D0B891-3EAE-4A7D-8352-6750A99D05D3}" srcOrd="0" destOrd="0" presId="urn:microsoft.com/office/officeart/2005/8/layout/hProcess4"/>
    <dgm:cxn modelId="{5D7DB5A3-D51F-4794-B25F-F4CF7E4FB79E}" type="presParOf" srcId="{1933B9B2-4AA8-486B-9460-A5EEB5D7A588}" destId="{0198BEAC-86E6-4DA5-B889-52447386AFC9}" srcOrd="1" destOrd="0" presId="urn:microsoft.com/office/officeart/2005/8/layout/hProcess4"/>
    <dgm:cxn modelId="{37878698-FE13-4779-BAEB-25FACCA0B6DD}" type="presParOf" srcId="{1933B9B2-4AA8-486B-9460-A5EEB5D7A588}" destId="{5752155B-5FB5-4A54-A5BF-DEC0D8C9258B}" srcOrd="2" destOrd="0" presId="urn:microsoft.com/office/officeart/2005/8/layout/hProcess4"/>
    <dgm:cxn modelId="{E9D03916-A47C-4FB4-B222-E93F0CB230DA}" type="presParOf" srcId="{1933B9B2-4AA8-486B-9460-A5EEB5D7A588}" destId="{43C2B074-C0CF-4B19-ADB3-DE5763B03226}" srcOrd="3" destOrd="0" presId="urn:microsoft.com/office/officeart/2005/8/layout/hProcess4"/>
    <dgm:cxn modelId="{5A65E022-9867-438A-83F7-F4E6CB111B41}" type="presParOf" srcId="{1933B9B2-4AA8-486B-9460-A5EEB5D7A588}" destId="{F8675FF7-06D1-44DE-90E9-B0E06929679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86265-65C9-4D1B-A2BE-DE7CD3B3B5CD}">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Bicycle ID (bike_id)</a:t>
          </a:r>
        </a:p>
        <a:p>
          <a:pPr marL="114300" lvl="1" indent="-114300" algn="l" defTabSz="577850">
            <a:lnSpc>
              <a:spcPct val="90000"/>
            </a:lnSpc>
            <a:spcBef>
              <a:spcPct val="0"/>
            </a:spcBef>
            <a:spcAft>
              <a:spcPct val="15000"/>
            </a:spcAft>
            <a:buChar char="•"/>
          </a:pPr>
          <a:r>
            <a:rPr lang="en-GB" sz="1300" kern="1200" dirty="0"/>
            <a:t>Customer information</a:t>
          </a:r>
        </a:p>
        <a:p>
          <a:pPr marL="228600" lvl="2" indent="-114300" algn="l" defTabSz="577850">
            <a:lnSpc>
              <a:spcPct val="90000"/>
            </a:lnSpc>
            <a:spcBef>
              <a:spcPct val="0"/>
            </a:spcBef>
            <a:spcAft>
              <a:spcPct val="15000"/>
            </a:spcAft>
            <a:buChar char="•"/>
          </a:pPr>
          <a:r>
            <a:rPr lang="en-GB" sz="1300" kern="1200" dirty="0"/>
            <a:t>type (subscriber/ customer)</a:t>
          </a:r>
        </a:p>
        <a:p>
          <a:pPr marL="228600" lvl="2" indent="-114300" algn="l" defTabSz="577850">
            <a:lnSpc>
              <a:spcPct val="90000"/>
            </a:lnSpc>
            <a:spcBef>
              <a:spcPct val="0"/>
            </a:spcBef>
            <a:spcAft>
              <a:spcPct val="15000"/>
            </a:spcAft>
            <a:buChar char="•"/>
          </a:pPr>
          <a:r>
            <a:rPr lang="en-GB" sz="1300" kern="1200" dirty="0" err="1"/>
            <a:t>birth_year</a:t>
          </a:r>
          <a:endParaRPr lang="en-GB" sz="1300" kern="1200" dirty="0"/>
        </a:p>
        <a:p>
          <a:pPr marL="228600" lvl="2" indent="-114300" algn="l" defTabSz="577850">
            <a:lnSpc>
              <a:spcPct val="90000"/>
            </a:lnSpc>
            <a:spcBef>
              <a:spcPct val="0"/>
            </a:spcBef>
            <a:spcAft>
              <a:spcPct val="15000"/>
            </a:spcAft>
            <a:buChar char="•"/>
          </a:pPr>
          <a:r>
            <a:rPr lang="en-GB" sz="1300" kern="1200" dirty="0"/>
            <a:t>gender</a:t>
          </a:r>
        </a:p>
      </dsp:txBody>
      <dsp:txXfrm>
        <a:off x="43163" y="1817608"/>
        <a:ext cx="2180582" cy="1382843"/>
      </dsp:txXfrm>
    </dsp:sp>
    <dsp:sp modelId="{7A7D2C34-1412-4282-B6BB-877C835D8984}">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9B6265-B83C-4E17-AC0C-20DFBFF01D60}">
      <dsp:nvSpPr>
        <dsp:cNvPr id="0" name=""/>
        <dsp:cNvSpPr/>
      </dsp:nvSpPr>
      <dsp:spPr>
        <a:xfrm>
          <a:off x="503836" y="3243474"/>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Before Ride</a:t>
          </a:r>
        </a:p>
      </dsp:txBody>
      <dsp:txXfrm>
        <a:off x="527303" y="3266941"/>
        <a:ext cx="1967845" cy="754277"/>
      </dsp:txXfrm>
    </dsp:sp>
    <dsp:sp modelId="{60166790-E530-4E47-84AE-5C040BEB3DEF}">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Start date and time of ride (</a:t>
          </a:r>
          <a:r>
            <a:rPr lang="en-GB" sz="1300" kern="1200" dirty="0" err="1"/>
            <a:t>start_time</a:t>
          </a:r>
          <a:r>
            <a:rPr lang="en-GB" sz="1300" kern="1200" dirty="0"/>
            <a:t>)</a:t>
          </a:r>
        </a:p>
        <a:p>
          <a:pPr marL="114300" lvl="1" indent="-114300" algn="l" defTabSz="577850">
            <a:lnSpc>
              <a:spcPct val="90000"/>
            </a:lnSpc>
            <a:spcBef>
              <a:spcPct val="0"/>
            </a:spcBef>
            <a:spcAft>
              <a:spcPct val="15000"/>
            </a:spcAft>
            <a:buChar char="•"/>
          </a:pPr>
          <a:r>
            <a:rPr lang="en-GB" sz="1300" kern="1200" dirty="0"/>
            <a:t>Station the bike was hired from (</a:t>
          </a:r>
          <a:r>
            <a:rPr lang="en-GB" sz="1300" kern="1200" dirty="0" err="1"/>
            <a:t>start_station</a:t>
          </a:r>
          <a:r>
            <a:rPr lang="en-GB" sz="1300" kern="1200" dirty="0"/>
            <a:t>)</a:t>
          </a:r>
        </a:p>
        <a:p>
          <a:pPr marL="114300" lvl="1" indent="-114300" algn="l" defTabSz="577850">
            <a:lnSpc>
              <a:spcPct val="90000"/>
            </a:lnSpc>
            <a:spcBef>
              <a:spcPct val="0"/>
            </a:spcBef>
            <a:spcAft>
              <a:spcPct val="15000"/>
            </a:spcAft>
            <a:buChar char="•"/>
          </a:pPr>
          <a:r>
            <a:rPr lang="en-GB" sz="1300" kern="1200" dirty="0"/>
            <a:t>Latitude and longitude of station (</a:t>
          </a:r>
          <a:r>
            <a:rPr lang="en-GB" sz="1300" kern="1200" dirty="0" err="1"/>
            <a:t>start_lat</a:t>
          </a:r>
          <a:r>
            <a:rPr lang="en-GB" sz="1300" kern="1200" dirty="0"/>
            <a:t>, </a:t>
          </a:r>
          <a:r>
            <a:rPr lang="en-GB" sz="1300" kern="1200" dirty="0" err="1"/>
            <a:t>start_long</a:t>
          </a:r>
          <a:r>
            <a:rPr lang="en-GB" sz="1300" kern="1200" dirty="0"/>
            <a:t>)</a:t>
          </a:r>
        </a:p>
      </dsp:txBody>
      <dsp:txXfrm>
        <a:off x="2847784" y="2218214"/>
        <a:ext cx="2180582" cy="1382843"/>
      </dsp:txXfrm>
    </dsp:sp>
    <dsp:sp modelId="{994FA3D5-4710-47D1-8384-BEE5FBD36A11}">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815E8B-29C9-44D1-9BEA-ACB003F3DE76}">
      <dsp:nvSpPr>
        <dsp:cNvPr id="0" name=""/>
        <dsp:cNvSpPr/>
      </dsp:nvSpPr>
      <dsp:spPr>
        <a:xfrm>
          <a:off x="3308457" y="1373981"/>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At point of hire</a:t>
          </a:r>
        </a:p>
      </dsp:txBody>
      <dsp:txXfrm>
        <a:off x="3331924" y="1397448"/>
        <a:ext cx="1967845" cy="754277"/>
      </dsp:txXfrm>
    </dsp:sp>
    <dsp:sp modelId="{0198BEAC-86E6-4DA5-B889-52447386AFC9}">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End date and time of ride (</a:t>
          </a:r>
          <a:r>
            <a:rPr lang="en-GB" sz="1300" kern="1200" dirty="0" err="1"/>
            <a:t>stop_time</a:t>
          </a:r>
          <a:r>
            <a:rPr lang="en-GB" sz="1300" kern="1200" dirty="0"/>
            <a:t>)</a:t>
          </a:r>
        </a:p>
        <a:p>
          <a:pPr marL="114300" lvl="1" indent="-114300" algn="l" defTabSz="577850">
            <a:lnSpc>
              <a:spcPct val="90000"/>
            </a:lnSpc>
            <a:spcBef>
              <a:spcPct val="0"/>
            </a:spcBef>
            <a:spcAft>
              <a:spcPct val="15000"/>
            </a:spcAft>
            <a:buChar char="•"/>
          </a:pPr>
          <a:r>
            <a:rPr lang="en-GB" sz="1300" kern="1200" dirty="0"/>
            <a:t>Station the bike was returned at (</a:t>
          </a:r>
          <a:r>
            <a:rPr lang="en-GB" sz="1300" kern="1200" dirty="0" err="1"/>
            <a:t>end_station</a:t>
          </a:r>
          <a:r>
            <a:rPr lang="en-GB" sz="1300" kern="1200" dirty="0"/>
            <a:t>)</a:t>
          </a:r>
        </a:p>
        <a:p>
          <a:pPr marL="114300" lvl="1" indent="-114300" algn="l" defTabSz="577850">
            <a:lnSpc>
              <a:spcPct val="90000"/>
            </a:lnSpc>
            <a:spcBef>
              <a:spcPct val="0"/>
            </a:spcBef>
            <a:spcAft>
              <a:spcPct val="15000"/>
            </a:spcAft>
            <a:buChar char="•"/>
          </a:pPr>
          <a:r>
            <a:rPr lang="en-GB" sz="1300" kern="1200" dirty="0"/>
            <a:t>Latitude and longitude of station (</a:t>
          </a:r>
          <a:r>
            <a:rPr lang="en-GB" sz="1300" kern="1200" dirty="0" err="1"/>
            <a:t>end_lat</a:t>
          </a:r>
          <a:r>
            <a:rPr lang="en-GB" sz="1300" kern="1200" dirty="0"/>
            <a:t>, </a:t>
          </a:r>
          <a:r>
            <a:rPr lang="en-GB" sz="1300" kern="1200" dirty="0" err="1"/>
            <a:t>end_long</a:t>
          </a:r>
          <a:r>
            <a:rPr lang="en-GB" sz="1300" kern="1200" dirty="0"/>
            <a:t>)</a:t>
          </a:r>
        </a:p>
      </dsp:txBody>
      <dsp:txXfrm>
        <a:off x="5652405" y="1817608"/>
        <a:ext cx="2180582" cy="1382843"/>
      </dsp:txXfrm>
    </dsp:sp>
    <dsp:sp modelId="{43C2B074-C0CF-4B19-ADB3-DE5763B03226}">
      <dsp:nvSpPr>
        <dsp:cNvPr id="0" name=""/>
        <dsp:cNvSpPr/>
      </dsp:nvSpPr>
      <dsp:spPr>
        <a:xfrm>
          <a:off x="6113078" y="3243474"/>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At end of hire</a:t>
          </a:r>
        </a:p>
      </dsp:txBody>
      <dsp:txXfrm>
        <a:off x="6136545" y="3266941"/>
        <a:ext cx="1967845" cy="7542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665A9-C8AC-448E-8106-C651CFA9E919}" type="datetimeFigureOut">
              <a:rPr lang="en-GB" smtClean="0"/>
              <a:t>24/08/2022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2D27A-9F60-40C1-BD37-AAE70EBEC690}" type="slidenum">
              <a:rPr lang="en-GB" smtClean="0"/>
              <a:t>‹#›</a:t>
            </a:fld>
            <a:endParaRPr lang="en-GB"/>
          </a:p>
        </p:txBody>
      </p:sp>
    </p:spTree>
    <p:extLst>
      <p:ext uri="{BB962C8B-B14F-4D97-AF65-F5344CB8AC3E}">
        <p14:creationId xmlns:p14="http://schemas.microsoft.com/office/powerpoint/2010/main" val="3278522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aims to make recommendations for logistical improvements for Citi Bikes based on data collected during customer journeys</a:t>
            </a:r>
          </a:p>
        </p:txBody>
      </p:sp>
      <p:sp>
        <p:nvSpPr>
          <p:cNvPr id="4" name="Slide Number Placeholder 3"/>
          <p:cNvSpPr>
            <a:spLocks noGrp="1"/>
          </p:cNvSpPr>
          <p:nvPr>
            <p:ph type="sldNum" sz="quarter" idx="5"/>
          </p:nvPr>
        </p:nvSpPr>
        <p:spPr/>
        <p:txBody>
          <a:bodyPr/>
          <a:lstStyle/>
          <a:p>
            <a:fld id="{3AC2D27A-9F60-40C1-BD37-AAE70EBEC690}" type="slidenum">
              <a:rPr lang="en-GB" smtClean="0"/>
              <a:t>1</a:t>
            </a:fld>
            <a:endParaRPr lang="en-GB"/>
          </a:p>
        </p:txBody>
      </p:sp>
    </p:spTree>
    <p:extLst>
      <p:ext uri="{BB962C8B-B14F-4D97-AF65-F5344CB8AC3E}">
        <p14:creationId xmlns:p14="http://schemas.microsoft.com/office/powerpoint/2010/main" val="292210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data needed for answering the questions was data about the date and time of the hires b/c this allowed me to spot patterns across time (e.g. what hours of the day were busiest, which days of the week had the most hires). These patterns are useful for understanding when more bikes need to be available and when not so many bikes are needed (which is a good time for maintenance). The station information was also instrumental to understanding which stations were most used and might benefit from additional bike availability.</a:t>
            </a:r>
          </a:p>
        </p:txBody>
      </p:sp>
      <p:sp>
        <p:nvSpPr>
          <p:cNvPr id="4" name="Slide Number Placeholder 3"/>
          <p:cNvSpPr>
            <a:spLocks noGrp="1"/>
          </p:cNvSpPr>
          <p:nvPr>
            <p:ph type="sldNum" sz="quarter" idx="5"/>
          </p:nvPr>
        </p:nvSpPr>
        <p:spPr/>
        <p:txBody>
          <a:bodyPr/>
          <a:lstStyle/>
          <a:p>
            <a:fld id="{3AC2D27A-9F60-40C1-BD37-AAE70EBEC690}" type="slidenum">
              <a:rPr lang="en-GB" smtClean="0"/>
              <a:t>3</a:t>
            </a:fld>
            <a:endParaRPr lang="en-GB"/>
          </a:p>
        </p:txBody>
      </p:sp>
    </p:spTree>
    <p:extLst>
      <p:ext uri="{BB962C8B-B14F-4D97-AF65-F5344CB8AC3E}">
        <p14:creationId xmlns:p14="http://schemas.microsoft.com/office/powerpoint/2010/main" val="405819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E.g. there may be more bike usage for tourism in Manhattan, which might mean that the busier days and times are different for that area.</a:t>
            </a:r>
          </a:p>
          <a:p>
            <a:r>
              <a:rPr lang="en-GB" dirty="0"/>
              <a:t>Only one ride ended somewhere other than Jersey City – this is probably because cycling into Manhattan requires use of a ferry</a:t>
            </a:r>
          </a:p>
        </p:txBody>
      </p:sp>
      <p:sp>
        <p:nvSpPr>
          <p:cNvPr id="4" name="Slide Number Placeholder 3"/>
          <p:cNvSpPr>
            <a:spLocks noGrp="1"/>
          </p:cNvSpPr>
          <p:nvPr>
            <p:ph type="sldNum" sz="quarter" idx="5"/>
          </p:nvPr>
        </p:nvSpPr>
        <p:spPr/>
        <p:txBody>
          <a:bodyPr/>
          <a:lstStyle/>
          <a:p>
            <a:fld id="{3AC2D27A-9F60-40C1-BD37-AAE70EBEC690}" type="slidenum">
              <a:rPr lang="en-GB" smtClean="0"/>
              <a:t>4</a:t>
            </a:fld>
            <a:endParaRPr lang="en-GB"/>
          </a:p>
        </p:txBody>
      </p:sp>
    </p:spTree>
    <p:extLst>
      <p:ext uri="{BB962C8B-B14F-4D97-AF65-F5344CB8AC3E}">
        <p14:creationId xmlns:p14="http://schemas.microsoft.com/office/powerpoint/2010/main" val="277077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should review the availability of bikes at these stations – more bikes may need to be allocated to the highest use stations and fewer bikes might need to be allocated to lower use stations. The full table will be available in the report.</a:t>
            </a:r>
          </a:p>
        </p:txBody>
      </p:sp>
      <p:sp>
        <p:nvSpPr>
          <p:cNvPr id="4" name="Slide Number Placeholder 3"/>
          <p:cNvSpPr>
            <a:spLocks noGrp="1"/>
          </p:cNvSpPr>
          <p:nvPr>
            <p:ph type="sldNum" sz="quarter" idx="5"/>
          </p:nvPr>
        </p:nvSpPr>
        <p:spPr/>
        <p:txBody>
          <a:bodyPr/>
          <a:lstStyle/>
          <a:p>
            <a:fld id="{3AC2D27A-9F60-40C1-BD37-AAE70EBEC690}" type="slidenum">
              <a:rPr lang="en-GB" smtClean="0"/>
              <a:t>5</a:t>
            </a:fld>
            <a:endParaRPr lang="en-GB"/>
          </a:p>
        </p:txBody>
      </p:sp>
    </p:spTree>
    <p:extLst>
      <p:ext uri="{BB962C8B-B14F-4D97-AF65-F5344CB8AC3E}">
        <p14:creationId xmlns:p14="http://schemas.microsoft.com/office/powerpoint/2010/main" val="70178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Starts to increase in April (326 rides), peaks in August (728 rides), starts to decrease again in November (213 rides) and is lowest in February (112 rides)</a:t>
            </a:r>
          </a:p>
        </p:txBody>
      </p:sp>
      <p:sp>
        <p:nvSpPr>
          <p:cNvPr id="4" name="Slide Number Placeholder 3"/>
          <p:cNvSpPr>
            <a:spLocks noGrp="1"/>
          </p:cNvSpPr>
          <p:nvPr>
            <p:ph type="sldNum" sz="quarter" idx="5"/>
          </p:nvPr>
        </p:nvSpPr>
        <p:spPr/>
        <p:txBody>
          <a:bodyPr/>
          <a:lstStyle/>
          <a:p>
            <a:fld id="{3AC2D27A-9F60-40C1-BD37-AAE70EBEC690}" type="slidenum">
              <a:rPr lang="en-GB" smtClean="0"/>
              <a:t>6</a:t>
            </a:fld>
            <a:endParaRPr lang="en-GB"/>
          </a:p>
        </p:txBody>
      </p:sp>
    </p:spTree>
    <p:extLst>
      <p:ext uri="{BB962C8B-B14F-4D97-AF65-F5344CB8AC3E}">
        <p14:creationId xmlns:p14="http://schemas.microsoft.com/office/powerpoint/2010/main" val="243781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120-EA8C-9D69-81C7-44C058E8A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C6F9448-4F94-34C5-1BFF-98E209470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8688D64-8820-6980-3D2E-2E23303B7164}"/>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7452506B-5BF0-2D6B-3308-6A297DF05D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F506D1-7694-0BD8-6509-94932674926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52682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EBF9-2ABA-0228-5803-E053FDEB1FC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7656ABE-6F85-55B9-DA49-3ECE4D8AB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D55183-00F1-9AB5-F2E4-C87440F1A45F}"/>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F5467785-B582-72F4-4173-F05F57CF4B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D44812-903A-C697-874F-69A662C49A96}"/>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47978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7CE96-CD68-C6B9-9210-88365590B3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A0D2A8-BA18-FBE8-8746-DB30B51FBB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8D31D-2790-5D41-68FD-DBA79AF4357B}"/>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E48CDE71-6851-BFF6-54C0-D4C52DC06C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BC1039-29D4-B90D-D56D-4DFF212E7D08}"/>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3354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4465-4657-490F-1E10-D58F337231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C3AC45-945F-68DA-EE0D-B9E745FDA0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908316-D61C-A5A4-0A9E-481D7D41F4B1}"/>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339D3AA6-86E2-87AA-FB4F-211663E917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555976-CB4F-848C-ACBC-2EFE68756C0C}"/>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08252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C9A1-1FAE-C931-FC7B-0C6DF6DEAA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17DD57-7E44-AAB1-443E-32418542C3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7E36DB-9F0E-15A8-0993-3DA785877E9A}"/>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08CAA7AC-0F49-D664-B75A-DC17D6462D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0580CA-1F2A-175A-0C82-4194383C49D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28077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271D-9E44-6B91-6984-AC4E637269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3FB230-3A10-1F9A-2221-A8DCA6307B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90B11E-1175-CE5D-C1A5-126B5FB81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688CC8A-CE30-A0D9-96ED-6857E2828196}"/>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6" name="Footer Placeholder 5">
            <a:extLst>
              <a:ext uri="{FF2B5EF4-FFF2-40B4-BE49-F238E27FC236}">
                <a16:creationId xmlns:a16="http://schemas.microsoft.com/office/drawing/2014/main" id="{30284912-D7C8-E22D-2DE0-C5947950AC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765DA3-7265-98C4-DCF8-180FAE33307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41270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7D1E-3D07-C906-BD20-D0769893E73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14EA89-A12B-E088-23F5-D4177D0B4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C65EE-72B6-7C00-4CC3-9323D45CF7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9746DA-4BAA-8EB3-CF6C-30238A8B8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957A27-A207-A413-143A-59DFA263C0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A14158-A385-0670-5F97-FB281C75C85E}"/>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8" name="Footer Placeholder 7">
            <a:extLst>
              <a:ext uri="{FF2B5EF4-FFF2-40B4-BE49-F238E27FC236}">
                <a16:creationId xmlns:a16="http://schemas.microsoft.com/office/drawing/2014/main" id="{063B7639-9027-6EEE-B6A2-7BDADD57196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74437F-3E60-AC05-F261-13339D89D31F}"/>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208271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6F7C-A71B-4479-D4BC-66756160F5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6A313A0-BC40-457D-FA4F-33FF61C8DF02}"/>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4" name="Footer Placeholder 3">
            <a:extLst>
              <a:ext uri="{FF2B5EF4-FFF2-40B4-BE49-F238E27FC236}">
                <a16:creationId xmlns:a16="http://schemas.microsoft.com/office/drawing/2014/main" id="{96E9C9C4-C4CB-F033-3E1A-2A717CBE3E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F7F104-FC0B-DEC8-D74F-7C8880C19E0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420748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CC896C-2CD1-6407-7A93-E3F5969CED9E}"/>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3" name="Footer Placeholder 2">
            <a:extLst>
              <a:ext uri="{FF2B5EF4-FFF2-40B4-BE49-F238E27FC236}">
                <a16:creationId xmlns:a16="http://schemas.microsoft.com/office/drawing/2014/main" id="{2B6C4FD4-BF80-1557-3711-281A3064051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B5F6BFE-5BDB-C157-CE08-3C8C57708FC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6274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F2D9-86B3-5892-7099-71D0A9E6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55A6C96-39E2-1FDB-7120-B7C06F3D3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D1F3C3-7321-18FF-A387-6DB7AC739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580F0-2BEF-3A98-9100-AA5D4EDA6A2D}"/>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6" name="Footer Placeholder 5">
            <a:extLst>
              <a:ext uri="{FF2B5EF4-FFF2-40B4-BE49-F238E27FC236}">
                <a16:creationId xmlns:a16="http://schemas.microsoft.com/office/drawing/2014/main" id="{A19B005A-1E0C-9228-86BF-593E95A300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A728F2-7706-7260-69C8-2DF2DE1ABEFD}"/>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29553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2C04-7BE2-63D9-4D7D-EDC436770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B916C38-9F87-AF94-3479-CA902A926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914B9C8-A98F-F881-EFA4-2E9D8CD34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E8B23-CAC0-61A6-3E77-D7BB379D266B}"/>
              </a:ext>
            </a:extLst>
          </p:cNvPr>
          <p:cNvSpPr>
            <a:spLocks noGrp="1"/>
          </p:cNvSpPr>
          <p:nvPr>
            <p:ph type="dt" sz="half" idx="10"/>
          </p:nvPr>
        </p:nvSpPr>
        <p:spPr/>
        <p:txBody>
          <a:bodyPr/>
          <a:lstStyle/>
          <a:p>
            <a:fld id="{A94B234E-B76B-439E-8229-7DC4C4A70C8F}" type="datetimeFigureOut">
              <a:rPr lang="en-GB" smtClean="0"/>
              <a:t>23/08/2022</a:t>
            </a:fld>
            <a:endParaRPr lang="en-GB"/>
          </a:p>
        </p:txBody>
      </p:sp>
      <p:sp>
        <p:nvSpPr>
          <p:cNvPr id="6" name="Footer Placeholder 5">
            <a:extLst>
              <a:ext uri="{FF2B5EF4-FFF2-40B4-BE49-F238E27FC236}">
                <a16:creationId xmlns:a16="http://schemas.microsoft.com/office/drawing/2014/main" id="{1351D65F-52AF-F4F0-4180-8DFDC41E6E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5ED992-9019-EEBD-6F80-7C974A2A04A8}"/>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22679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750CB-672F-CED5-A105-686709FABB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390774-72E0-17C0-ED48-09998C3D0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3D4FA4-085E-E6A6-AA8C-36040844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B234E-B76B-439E-8229-7DC4C4A70C8F}" type="datetimeFigureOut">
              <a:rPr lang="en-GB" smtClean="0"/>
              <a:t>23/08/2022</a:t>
            </a:fld>
            <a:endParaRPr lang="en-GB"/>
          </a:p>
        </p:txBody>
      </p:sp>
      <p:sp>
        <p:nvSpPr>
          <p:cNvPr id="5" name="Footer Placeholder 4">
            <a:extLst>
              <a:ext uri="{FF2B5EF4-FFF2-40B4-BE49-F238E27FC236}">
                <a16:creationId xmlns:a16="http://schemas.microsoft.com/office/drawing/2014/main" id="{4C91109A-6ADD-1004-B0C3-55E3E3A7C9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1A9070-6A03-A030-6E7B-D796D3594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FAFE5-808D-492A-ACD6-6D2DBB35D8F7}" type="slidenum">
              <a:rPr lang="en-GB" smtClean="0"/>
              <a:t>‹#›</a:t>
            </a:fld>
            <a:endParaRPr lang="en-GB"/>
          </a:p>
        </p:txBody>
      </p:sp>
    </p:spTree>
    <p:extLst>
      <p:ext uri="{BB962C8B-B14F-4D97-AF65-F5344CB8AC3E}">
        <p14:creationId xmlns:p14="http://schemas.microsoft.com/office/powerpoint/2010/main" val="1788069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D80586A-4262-1189-DC4A-741B32C93F7C}"/>
              </a:ext>
            </a:extLst>
          </p:cNvPr>
          <p:cNvSpPr>
            <a:spLocks noGrp="1"/>
          </p:cNvSpPr>
          <p:nvPr>
            <p:ph type="ctrTitle"/>
          </p:nvPr>
        </p:nvSpPr>
        <p:spPr>
          <a:xfrm>
            <a:off x="3315031" y="1380754"/>
            <a:ext cx="5561938" cy="2513516"/>
          </a:xfrm>
        </p:spPr>
        <p:txBody>
          <a:bodyPr>
            <a:normAutofit/>
          </a:bodyPr>
          <a:lstStyle/>
          <a:p>
            <a:r>
              <a:rPr lang="en-GB" dirty="0"/>
              <a:t>NYC Citi Bikes </a:t>
            </a:r>
          </a:p>
        </p:txBody>
      </p:sp>
      <p:sp>
        <p:nvSpPr>
          <p:cNvPr id="3" name="Subtitle 2">
            <a:extLst>
              <a:ext uri="{FF2B5EF4-FFF2-40B4-BE49-F238E27FC236}">
                <a16:creationId xmlns:a16="http://schemas.microsoft.com/office/drawing/2014/main" id="{8561F0C1-4870-0189-F6B9-EF7BBAC3CCFF}"/>
              </a:ext>
            </a:extLst>
          </p:cNvPr>
          <p:cNvSpPr>
            <a:spLocks noGrp="1"/>
          </p:cNvSpPr>
          <p:nvPr>
            <p:ph type="subTitle" idx="1"/>
          </p:nvPr>
        </p:nvSpPr>
        <p:spPr>
          <a:xfrm>
            <a:off x="3315031" y="4076802"/>
            <a:ext cx="5561938" cy="1534587"/>
          </a:xfrm>
        </p:spPr>
        <p:txBody>
          <a:bodyPr>
            <a:normAutofit/>
          </a:bodyPr>
          <a:lstStyle/>
          <a:p>
            <a:r>
              <a:rPr lang="en-GB" dirty="0"/>
              <a:t>Data insights and recommendations for logistical improvements</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00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80E9-3064-8BB7-496A-0A84E9063633}"/>
              </a:ext>
            </a:extLst>
          </p:cNvPr>
          <p:cNvSpPr>
            <a:spLocks noGrp="1"/>
          </p:cNvSpPr>
          <p:nvPr>
            <p:ph type="title"/>
          </p:nvPr>
        </p:nvSpPr>
        <p:spPr>
          <a:xfrm>
            <a:off x="838200" y="135467"/>
            <a:ext cx="10515600" cy="1281675"/>
          </a:xfrm>
        </p:spPr>
        <p:txBody>
          <a:bodyPr/>
          <a:lstStyle/>
          <a:p>
            <a:r>
              <a:rPr lang="en-GB" dirty="0"/>
              <a:t>Business question</a:t>
            </a:r>
          </a:p>
        </p:txBody>
      </p:sp>
      <p:sp>
        <p:nvSpPr>
          <p:cNvPr id="3" name="Content Placeholder 2">
            <a:extLst>
              <a:ext uri="{FF2B5EF4-FFF2-40B4-BE49-F238E27FC236}">
                <a16:creationId xmlns:a16="http://schemas.microsoft.com/office/drawing/2014/main" id="{B2EAAA19-B2BA-FFD7-3A3D-6F097FDC5A35}"/>
              </a:ext>
            </a:extLst>
          </p:cNvPr>
          <p:cNvSpPr>
            <a:spLocks noGrp="1"/>
          </p:cNvSpPr>
          <p:nvPr>
            <p:ph idx="1"/>
          </p:nvPr>
        </p:nvSpPr>
        <p:spPr>
          <a:xfrm>
            <a:off x="838200" y="1825625"/>
            <a:ext cx="6710464" cy="4351338"/>
          </a:xfrm>
        </p:spPr>
        <p:txBody>
          <a:bodyPr/>
          <a:lstStyle/>
          <a:p>
            <a:r>
              <a:rPr lang="en-GB" dirty="0"/>
              <a:t>How can we improve resource allocation at Citi Bikes?</a:t>
            </a:r>
          </a:p>
          <a:p>
            <a:pPr marL="0" indent="0">
              <a:buNone/>
            </a:pPr>
            <a:endParaRPr lang="en-GB" dirty="0"/>
          </a:p>
          <a:p>
            <a:pPr lvl="1"/>
            <a:r>
              <a:rPr lang="en-GB" dirty="0"/>
              <a:t>Where should we allocate more bicycles?</a:t>
            </a:r>
          </a:p>
          <a:p>
            <a:pPr marL="457200" lvl="1" indent="0">
              <a:buNone/>
            </a:pPr>
            <a:endParaRPr lang="en-GB" dirty="0"/>
          </a:p>
          <a:p>
            <a:pPr lvl="1"/>
            <a:r>
              <a:rPr lang="en-GB" dirty="0"/>
              <a:t>When is the best time to undertake maintenance on the bicycle fleet?</a:t>
            </a:r>
          </a:p>
          <a:p>
            <a:pPr marL="457200" lvl="1" indent="0">
              <a:buNone/>
            </a:pPr>
            <a:endParaRPr lang="en-GB" dirty="0"/>
          </a:p>
          <a:p>
            <a:pPr lvl="1"/>
            <a:r>
              <a:rPr lang="en-GB" dirty="0"/>
              <a:t>What data do we need to collect next to improve resource allocation?</a:t>
            </a:r>
          </a:p>
          <a:p>
            <a:pPr marL="457200" lvl="1" indent="0">
              <a:buNone/>
            </a:pP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4A9DAF95-03B2-156E-1555-439416E0B1C0}"/>
              </a:ext>
            </a:extLst>
          </p:cNvPr>
          <p:cNvPicPr>
            <a:picLocks noChangeAspect="1"/>
          </p:cNvPicPr>
          <p:nvPr/>
        </p:nvPicPr>
        <p:blipFill rotWithShape="1">
          <a:blip r:embed="rId2"/>
          <a:srcRect l="15726" t="31283" r="50645" b="31958"/>
          <a:stretch/>
        </p:blipFill>
        <p:spPr>
          <a:xfrm>
            <a:off x="7924800" y="1521082"/>
            <a:ext cx="4100052" cy="2408903"/>
          </a:xfrm>
          <a:prstGeom prst="rect">
            <a:avLst/>
          </a:prstGeom>
        </p:spPr>
      </p:pic>
      <p:pic>
        <p:nvPicPr>
          <p:cNvPr id="7" name="Picture 6">
            <a:extLst>
              <a:ext uri="{FF2B5EF4-FFF2-40B4-BE49-F238E27FC236}">
                <a16:creationId xmlns:a16="http://schemas.microsoft.com/office/drawing/2014/main" id="{4984F759-760C-6267-D6F6-A57C12BAF5A5}"/>
              </a:ext>
            </a:extLst>
          </p:cNvPr>
          <p:cNvPicPr>
            <a:picLocks noChangeAspect="1"/>
          </p:cNvPicPr>
          <p:nvPr/>
        </p:nvPicPr>
        <p:blipFill rotWithShape="1">
          <a:blip r:embed="rId3"/>
          <a:srcRect l="50000" t="40735" r="18145" b="22506"/>
          <a:stretch/>
        </p:blipFill>
        <p:spPr>
          <a:xfrm>
            <a:off x="7823369" y="4033926"/>
            <a:ext cx="4201483" cy="2605983"/>
          </a:xfrm>
          <a:prstGeom prst="rect">
            <a:avLst/>
          </a:prstGeom>
        </p:spPr>
      </p:pic>
      <p:cxnSp>
        <p:nvCxnSpPr>
          <p:cNvPr id="9" name="Straight Connector 8">
            <a:extLst>
              <a:ext uri="{FF2B5EF4-FFF2-40B4-BE49-F238E27FC236}">
                <a16:creationId xmlns:a16="http://schemas.microsoft.com/office/drawing/2014/main" id="{F925F3B6-4A00-BDB3-3A57-80661F6D6532}"/>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107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AC5ACD9-1329-A3C3-A8BC-5AEFBC24191F}"/>
              </a:ext>
            </a:extLst>
          </p:cNvPr>
          <p:cNvGraphicFramePr/>
          <p:nvPr>
            <p:extLst>
              <p:ext uri="{D42A27DB-BD31-4B8C-83A1-F6EECF244321}">
                <p14:modId xmlns:p14="http://schemas.microsoft.com/office/powerpoint/2010/main" val="4225729013"/>
              </p:ext>
            </p:extLst>
          </p:nvPr>
        </p:nvGraphicFramePr>
        <p:xfrm>
          <a:off x="655484"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17C5E405-F5B3-D0EB-4DF3-47F891762FE2}"/>
              </a:ext>
            </a:extLst>
          </p:cNvPr>
          <p:cNvSpPr/>
          <p:nvPr/>
        </p:nvSpPr>
        <p:spPr>
          <a:xfrm>
            <a:off x="9124544" y="1439693"/>
            <a:ext cx="2879388" cy="493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err="1"/>
              <a:t>nyc_bikes</a:t>
            </a:r>
            <a:endParaRPr lang="en-GB" u="sng" dirty="0"/>
          </a:p>
          <a:p>
            <a:pPr algn="ctr"/>
            <a:endParaRPr lang="en-GB" u="sng" dirty="0"/>
          </a:p>
          <a:p>
            <a:pPr marL="285750" indent="-285750">
              <a:buFont typeface="Arial" panose="020B0604020202020204" pitchFamily="34" charset="0"/>
              <a:buChar char="•"/>
            </a:pPr>
            <a:r>
              <a:rPr lang="en-GB" dirty="0" err="1"/>
              <a:t>bike_id</a:t>
            </a:r>
            <a:endParaRPr lang="en-GB" dirty="0"/>
          </a:p>
          <a:p>
            <a:pPr marL="285750" indent="-285750">
              <a:buFont typeface="Arial" panose="020B0604020202020204" pitchFamily="34" charset="0"/>
              <a:buChar char="•"/>
            </a:pPr>
            <a:r>
              <a:rPr lang="en-GB" dirty="0" err="1"/>
              <a:t>start_time</a:t>
            </a:r>
            <a:endParaRPr lang="en-GB" dirty="0"/>
          </a:p>
          <a:p>
            <a:pPr marL="285750" indent="-285750">
              <a:buFont typeface="Arial" panose="020B0604020202020204" pitchFamily="34" charset="0"/>
              <a:buChar char="•"/>
            </a:pPr>
            <a:r>
              <a:rPr lang="en-GB" dirty="0" err="1"/>
              <a:t>stop_time</a:t>
            </a:r>
            <a:endParaRPr lang="en-GB" dirty="0"/>
          </a:p>
          <a:p>
            <a:pPr marL="285750" indent="-285750">
              <a:buFont typeface="Arial" panose="020B0604020202020204" pitchFamily="34" charset="0"/>
              <a:buChar char="•"/>
            </a:pPr>
            <a:r>
              <a:rPr lang="en-GB" dirty="0" err="1"/>
              <a:t>start_station</a:t>
            </a:r>
            <a:endParaRPr lang="en-GB" dirty="0"/>
          </a:p>
          <a:p>
            <a:pPr marL="285750" indent="-285750">
              <a:buFont typeface="Arial" panose="020B0604020202020204" pitchFamily="34" charset="0"/>
              <a:buChar char="•"/>
            </a:pPr>
            <a:r>
              <a:rPr lang="en-GB" dirty="0" err="1"/>
              <a:t>start_lat</a:t>
            </a:r>
            <a:endParaRPr lang="en-GB" dirty="0"/>
          </a:p>
          <a:p>
            <a:pPr marL="285750" indent="-285750">
              <a:buFont typeface="Arial" panose="020B0604020202020204" pitchFamily="34" charset="0"/>
              <a:buChar char="•"/>
            </a:pPr>
            <a:r>
              <a:rPr lang="en-GB" dirty="0" err="1"/>
              <a:t>start_long</a:t>
            </a:r>
            <a:endParaRPr lang="en-GB" dirty="0"/>
          </a:p>
          <a:p>
            <a:pPr marL="285750" indent="-285750">
              <a:buFont typeface="Arial" panose="020B0604020202020204" pitchFamily="34" charset="0"/>
              <a:buChar char="•"/>
            </a:pPr>
            <a:r>
              <a:rPr lang="en-GB" dirty="0" err="1"/>
              <a:t>end_station</a:t>
            </a:r>
            <a:endParaRPr lang="en-GB" dirty="0"/>
          </a:p>
          <a:p>
            <a:pPr marL="285750" indent="-285750">
              <a:buFont typeface="Arial" panose="020B0604020202020204" pitchFamily="34" charset="0"/>
              <a:buChar char="•"/>
            </a:pPr>
            <a:r>
              <a:rPr lang="en-GB" dirty="0" err="1"/>
              <a:t>end_lat</a:t>
            </a:r>
            <a:endParaRPr lang="en-GB" dirty="0"/>
          </a:p>
          <a:p>
            <a:pPr marL="285750" indent="-285750">
              <a:buFont typeface="Arial" panose="020B0604020202020204" pitchFamily="34" charset="0"/>
              <a:buChar char="•"/>
            </a:pPr>
            <a:r>
              <a:rPr lang="en-GB" dirty="0" err="1"/>
              <a:t>end_long</a:t>
            </a:r>
            <a:endParaRPr lang="en-GB" dirty="0"/>
          </a:p>
          <a:p>
            <a:pPr marL="285750" indent="-285750">
              <a:buFont typeface="Arial" panose="020B0604020202020204" pitchFamily="34" charset="0"/>
              <a:buChar char="•"/>
            </a:pPr>
            <a:r>
              <a:rPr lang="en-GB" dirty="0"/>
              <a:t>type</a:t>
            </a:r>
          </a:p>
          <a:p>
            <a:pPr marL="285750" indent="-285750">
              <a:buFont typeface="Arial" panose="020B0604020202020204" pitchFamily="34" charset="0"/>
              <a:buChar char="•"/>
            </a:pPr>
            <a:r>
              <a:rPr lang="en-GB" dirty="0" err="1"/>
              <a:t>birth_year</a:t>
            </a:r>
            <a:endParaRPr lang="en-GB" dirty="0"/>
          </a:p>
          <a:p>
            <a:pPr marL="285750" indent="-285750">
              <a:buFont typeface="Arial" panose="020B0604020202020204" pitchFamily="34" charset="0"/>
              <a:buChar char="•"/>
            </a:pPr>
            <a:r>
              <a:rPr lang="en-GB" dirty="0"/>
              <a:t>gender</a:t>
            </a:r>
          </a:p>
        </p:txBody>
      </p:sp>
      <p:sp>
        <p:nvSpPr>
          <p:cNvPr id="6" name="Title 1">
            <a:extLst>
              <a:ext uri="{FF2B5EF4-FFF2-40B4-BE49-F238E27FC236}">
                <a16:creationId xmlns:a16="http://schemas.microsoft.com/office/drawing/2014/main" id="{060E0846-1BFE-69E0-F700-0B6429CFBAC6}"/>
              </a:ext>
            </a:extLst>
          </p:cNvPr>
          <p:cNvSpPr>
            <a:spLocks noGrp="1"/>
          </p:cNvSpPr>
          <p:nvPr>
            <p:ph type="title"/>
          </p:nvPr>
        </p:nvSpPr>
        <p:spPr>
          <a:xfrm>
            <a:off x="118354" y="54102"/>
            <a:ext cx="6360267" cy="1325563"/>
          </a:xfrm>
        </p:spPr>
        <p:txBody>
          <a:bodyPr/>
          <a:lstStyle/>
          <a:p>
            <a:r>
              <a:rPr lang="en-GB" dirty="0"/>
              <a:t>Data collected</a:t>
            </a:r>
          </a:p>
        </p:txBody>
      </p:sp>
      <p:sp>
        <p:nvSpPr>
          <p:cNvPr id="10" name="Rectangle 9">
            <a:extLst>
              <a:ext uri="{FF2B5EF4-FFF2-40B4-BE49-F238E27FC236}">
                <a16:creationId xmlns:a16="http://schemas.microsoft.com/office/drawing/2014/main" id="{285C34C6-9B2C-A062-ECD7-1213F0C3C849}"/>
              </a:ext>
            </a:extLst>
          </p:cNvPr>
          <p:cNvSpPr/>
          <p:nvPr/>
        </p:nvSpPr>
        <p:spPr>
          <a:xfrm>
            <a:off x="3328481" y="1342597"/>
            <a:ext cx="5535038" cy="47957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6E443E1D-5C63-D7A5-AB78-8FDA64BB1D16}"/>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026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15CD-9C4F-0C85-8FC2-21023FF28ED8}"/>
              </a:ext>
            </a:extLst>
          </p:cNvPr>
          <p:cNvSpPr>
            <a:spLocks noGrp="1"/>
          </p:cNvSpPr>
          <p:nvPr>
            <p:ph type="title"/>
          </p:nvPr>
        </p:nvSpPr>
        <p:spPr>
          <a:xfrm>
            <a:off x="118354" y="54102"/>
            <a:ext cx="6360267" cy="1325563"/>
          </a:xfrm>
        </p:spPr>
        <p:txBody>
          <a:bodyPr/>
          <a:lstStyle/>
          <a:p>
            <a:r>
              <a:rPr lang="en-GB" dirty="0"/>
              <a:t>Limitations to the dataset</a:t>
            </a:r>
          </a:p>
        </p:txBody>
      </p:sp>
      <p:sp>
        <p:nvSpPr>
          <p:cNvPr id="3" name="Content Placeholder 2">
            <a:extLst>
              <a:ext uri="{FF2B5EF4-FFF2-40B4-BE49-F238E27FC236}">
                <a16:creationId xmlns:a16="http://schemas.microsoft.com/office/drawing/2014/main" id="{651B5562-A8EA-1AE4-51AF-83616F0541F2}"/>
              </a:ext>
            </a:extLst>
          </p:cNvPr>
          <p:cNvSpPr>
            <a:spLocks noGrp="1"/>
          </p:cNvSpPr>
          <p:nvPr>
            <p:ph idx="1"/>
          </p:nvPr>
        </p:nvSpPr>
        <p:spPr>
          <a:xfrm>
            <a:off x="838200" y="1825625"/>
            <a:ext cx="3976991" cy="4351338"/>
          </a:xfrm>
        </p:spPr>
        <p:txBody>
          <a:bodyPr/>
          <a:lstStyle/>
          <a:p>
            <a:r>
              <a:rPr lang="en-GB" dirty="0"/>
              <a:t>Biased sample</a:t>
            </a:r>
          </a:p>
          <a:p>
            <a:r>
              <a:rPr lang="en-GB" dirty="0"/>
              <a:t>Small selection of bikes</a:t>
            </a:r>
          </a:p>
          <a:p>
            <a:r>
              <a:rPr lang="en-GB" dirty="0"/>
              <a:t>Limited to only stations in Jersey City</a:t>
            </a:r>
          </a:p>
          <a:p>
            <a:r>
              <a:rPr lang="en-GB" dirty="0"/>
              <a:t>Recommendations might not apply to other areas </a:t>
            </a:r>
            <a:r>
              <a:rPr lang="en-GB"/>
              <a:t>covered by </a:t>
            </a:r>
            <a:r>
              <a:rPr lang="en-GB" dirty="0"/>
              <a:t>Citi Bike</a:t>
            </a:r>
          </a:p>
        </p:txBody>
      </p:sp>
      <p:pic>
        <p:nvPicPr>
          <p:cNvPr id="5" name="Picture 4">
            <a:extLst>
              <a:ext uri="{FF2B5EF4-FFF2-40B4-BE49-F238E27FC236}">
                <a16:creationId xmlns:a16="http://schemas.microsoft.com/office/drawing/2014/main" id="{1F55C9DD-0493-072B-42BD-45E308A58717}"/>
              </a:ext>
            </a:extLst>
          </p:cNvPr>
          <p:cNvPicPr>
            <a:picLocks noChangeAspect="1"/>
          </p:cNvPicPr>
          <p:nvPr/>
        </p:nvPicPr>
        <p:blipFill rotWithShape="1">
          <a:blip r:embed="rId3"/>
          <a:srcRect l="23307" t="13729" r="33790" b="18359"/>
          <a:stretch/>
        </p:blipFill>
        <p:spPr>
          <a:xfrm>
            <a:off x="5330756" y="1210665"/>
            <a:ext cx="6360267" cy="5411431"/>
          </a:xfrm>
          <a:prstGeom prst="rect">
            <a:avLst/>
          </a:prstGeom>
        </p:spPr>
      </p:pic>
      <p:cxnSp>
        <p:nvCxnSpPr>
          <p:cNvPr id="6" name="Straight Connector 5">
            <a:extLst>
              <a:ext uri="{FF2B5EF4-FFF2-40B4-BE49-F238E27FC236}">
                <a16:creationId xmlns:a16="http://schemas.microsoft.com/office/drawing/2014/main" id="{62C11D90-2D1C-096A-7C2F-902D0E338E6C}"/>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61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E5B3-3BCD-D749-A31F-1B64C3479E96}"/>
              </a:ext>
            </a:extLst>
          </p:cNvPr>
          <p:cNvSpPr>
            <a:spLocks noGrp="1"/>
          </p:cNvSpPr>
          <p:nvPr>
            <p:ph type="title"/>
          </p:nvPr>
        </p:nvSpPr>
        <p:spPr>
          <a:xfrm>
            <a:off x="0" y="6809"/>
            <a:ext cx="5407378" cy="1325563"/>
          </a:xfrm>
        </p:spPr>
        <p:txBody>
          <a:bodyPr/>
          <a:lstStyle/>
          <a:p>
            <a:r>
              <a:rPr lang="en-GB" dirty="0"/>
              <a:t>Highest and lowest use stations</a:t>
            </a:r>
          </a:p>
        </p:txBody>
      </p:sp>
      <p:graphicFrame>
        <p:nvGraphicFramePr>
          <p:cNvPr id="4" name="Table 4">
            <a:extLst>
              <a:ext uri="{FF2B5EF4-FFF2-40B4-BE49-F238E27FC236}">
                <a16:creationId xmlns:a16="http://schemas.microsoft.com/office/drawing/2014/main" id="{C0DEBA41-E7F4-C712-48CF-08BC43C30BC4}"/>
              </a:ext>
            </a:extLst>
          </p:cNvPr>
          <p:cNvGraphicFramePr>
            <a:graphicFrameLocks noGrp="1"/>
          </p:cNvGraphicFramePr>
          <p:nvPr>
            <p:ph idx="1"/>
            <p:extLst>
              <p:ext uri="{D42A27DB-BD31-4B8C-83A1-F6EECF244321}">
                <p14:modId xmlns:p14="http://schemas.microsoft.com/office/powerpoint/2010/main" val="1846322284"/>
              </p:ext>
            </p:extLst>
          </p:nvPr>
        </p:nvGraphicFramePr>
        <p:xfrm>
          <a:off x="127000" y="1825624"/>
          <a:ext cx="3485444" cy="2595880"/>
        </p:xfrm>
        <a:graphic>
          <a:graphicData uri="http://schemas.openxmlformats.org/drawingml/2006/table">
            <a:tbl>
              <a:tblPr firstRow="1" bandRow="1">
                <a:tableStyleId>{5C22544A-7EE6-4342-B048-85BDC9FD1C3A}</a:tableStyleId>
              </a:tblPr>
              <a:tblGrid>
                <a:gridCol w="1742722">
                  <a:extLst>
                    <a:ext uri="{9D8B030D-6E8A-4147-A177-3AD203B41FA5}">
                      <a16:colId xmlns:a16="http://schemas.microsoft.com/office/drawing/2014/main" val="2683990261"/>
                    </a:ext>
                  </a:extLst>
                </a:gridCol>
                <a:gridCol w="1742722">
                  <a:extLst>
                    <a:ext uri="{9D8B030D-6E8A-4147-A177-3AD203B41FA5}">
                      <a16:colId xmlns:a16="http://schemas.microsoft.com/office/drawing/2014/main" val="1573944051"/>
                    </a:ext>
                  </a:extLst>
                </a:gridCol>
              </a:tblGrid>
              <a:tr h="370840">
                <a:tc>
                  <a:txBody>
                    <a:bodyPr/>
                    <a:lstStyle/>
                    <a:p>
                      <a:r>
                        <a:rPr lang="en-GB" dirty="0"/>
                        <a:t>Station number</a:t>
                      </a:r>
                    </a:p>
                  </a:txBody>
                  <a:tcPr>
                    <a:solidFill>
                      <a:schemeClr val="accent1">
                        <a:lumMod val="50000"/>
                      </a:schemeClr>
                    </a:solidFill>
                  </a:tcPr>
                </a:tc>
                <a:tc>
                  <a:txBody>
                    <a:bodyPr/>
                    <a:lstStyle/>
                    <a:p>
                      <a:r>
                        <a:rPr lang="en-GB" dirty="0"/>
                        <a:t>Number of rides</a:t>
                      </a:r>
                    </a:p>
                  </a:txBody>
                  <a:tcPr>
                    <a:solidFill>
                      <a:schemeClr val="accent1">
                        <a:lumMod val="50000"/>
                      </a:schemeClr>
                    </a:solidFill>
                  </a:tcPr>
                </a:tc>
                <a:extLst>
                  <a:ext uri="{0D108BD9-81ED-4DB2-BD59-A6C34878D82A}">
                    <a16:rowId xmlns:a16="http://schemas.microsoft.com/office/drawing/2014/main" val="4269779560"/>
                  </a:ext>
                </a:extLst>
              </a:tr>
              <a:tr h="370840">
                <a:tc>
                  <a:txBody>
                    <a:bodyPr/>
                    <a:lstStyle/>
                    <a:p>
                      <a:r>
                        <a:rPr lang="en-GB" dirty="0"/>
                        <a:t>3186</a:t>
                      </a:r>
                    </a:p>
                  </a:txBody>
                  <a:tcPr>
                    <a:solidFill>
                      <a:schemeClr val="accent1">
                        <a:lumMod val="60000"/>
                        <a:lumOff val="40000"/>
                      </a:schemeClr>
                    </a:solidFill>
                  </a:tcPr>
                </a:tc>
                <a:tc>
                  <a:txBody>
                    <a:bodyPr/>
                    <a:lstStyle/>
                    <a:p>
                      <a:r>
                        <a:rPr lang="en-GB" dirty="0"/>
                        <a:t>434</a:t>
                      </a:r>
                    </a:p>
                  </a:txBody>
                  <a:tcPr>
                    <a:solidFill>
                      <a:schemeClr val="accent1">
                        <a:lumMod val="60000"/>
                        <a:lumOff val="40000"/>
                      </a:schemeClr>
                    </a:solidFill>
                  </a:tcPr>
                </a:tc>
                <a:extLst>
                  <a:ext uri="{0D108BD9-81ED-4DB2-BD59-A6C34878D82A}">
                    <a16:rowId xmlns:a16="http://schemas.microsoft.com/office/drawing/2014/main" val="3361950003"/>
                  </a:ext>
                </a:extLst>
              </a:tr>
              <a:tr h="370840">
                <a:tc>
                  <a:txBody>
                    <a:bodyPr/>
                    <a:lstStyle/>
                    <a:p>
                      <a:r>
                        <a:rPr lang="en-GB" dirty="0"/>
                        <a:t>3203</a:t>
                      </a:r>
                    </a:p>
                  </a:txBody>
                  <a:tcPr>
                    <a:solidFill>
                      <a:schemeClr val="accent1">
                        <a:lumMod val="60000"/>
                        <a:lumOff val="40000"/>
                      </a:schemeClr>
                    </a:solidFill>
                  </a:tcPr>
                </a:tc>
                <a:tc>
                  <a:txBody>
                    <a:bodyPr/>
                    <a:lstStyle/>
                    <a:p>
                      <a:r>
                        <a:rPr lang="en-GB" dirty="0"/>
                        <a:t>278</a:t>
                      </a:r>
                    </a:p>
                  </a:txBody>
                  <a:tcPr>
                    <a:solidFill>
                      <a:schemeClr val="accent1">
                        <a:lumMod val="60000"/>
                        <a:lumOff val="40000"/>
                      </a:schemeClr>
                    </a:solidFill>
                  </a:tcPr>
                </a:tc>
                <a:extLst>
                  <a:ext uri="{0D108BD9-81ED-4DB2-BD59-A6C34878D82A}">
                    <a16:rowId xmlns:a16="http://schemas.microsoft.com/office/drawing/2014/main" val="2321137893"/>
                  </a:ext>
                </a:extLst>
              </a:tr>
              <a:tr h="370840">
                <a:tc>
                  <a:txBody>
                    <a:bodyPr/>
                    <a:lstStyle/>
                    <a:p>
                      <a:r>
                        <a:rPr lang="en-GB" dirty="0"/>
                        <a:t>3195</a:t>
                      </a:r>
                    </a:p>
                  </a:txBody>
                  <a:tcPr>
                    <a:solidFill>
                      <a:schemeClr val="accent1">
                        <a:lumMod val="60000"/>
                        <a:lumOff val="40000"/>
                      </a:schemeClr>
                    </a:solidFill>
                  </a:tcPr>
                </a:tc>
                <a:tc>
                  <a:txBody>
                    <a:bodyPr/>
                    <a:lstStyle/>
                    <a:p>
                      <a:r>
                        <a:rPr lang="en-GB" dirty="0"/>
                        <a:t>250</a:t>
                      </a:r>
                    </a:p>
                  </a:txBody>
                  <a:tcPr>
                    <a:solidFill>
                      <a:schemeClr val="accent1">
                        <a:lumMod val="60000"/>
                        <a:lumOff val="40000"/>
                      </a:schemeClr>
                    </a:solidFill>
                  </a:tcPr>
                </a:tc>
                <a:extLst>
                  <a:ext uri="{0D108BD9-81ED-4DB2-BD59-A6C34878D82A}">
                    <a16:rowId xmlns:a16="http://schemas.microsoft.com/office/drawing/2014/main" val="9402434"/>
                  </a:ext>
                </a:extLst>
              </a:tr>
              <a:tr h="370840">
                <a:tc>
                  <a:txBody>
                    <a:bodyPr/>
                    <a:lstStyle/>
                    <a:p>
                      <a:r>
                        <a:rPr lang="en-GB" dirty="0"/>
                        <a:t>3277</a:t>
                      </a:r>
                    </a:p>
                  </a:txBody>
                  <a:tcPr>
                    <a:solidFill>
                      <a:schemeClr val="accent1">
                        <a:lumMod val="20000"/>
                        <a:lumOff val="80000"/>
                      </a:schemeClr>
                    </a:solidFill>
                  </a:tcPr>
                </a:tc>
                <a:tc>
                  <a:txBody>
                    <a:bodyPr/>
                    <a:lstStyle/>
                    <a:p>
                      <a:r>
                        <a:rPr lang="en-GB" dirty="0"/>
                        <a:t>8</a:t>
                      </a:r>
                    </a:p>
                  </a:txBody>
                  <a:tcPr>
                    <a:solidFill>
                      <a:schemeClr val="accent1">
                        <a:lumMod val="20000"/>
                        <a:lumOff val="80000"/>
                      </a:schemeClr>
                    </a:solidFill>
                  </a:tcPr>
                </a:tc>
                <a:extLst>
                  <a:ext uri="{0D108BD9-81ED-4DB2-BD59-A6C34878D82A}">
                    <a16:rowId xmlns:a16="http://schemas.microsoft.com/office/drawing/2014/main" val="3331026441"/>
                  </a:ext>
                </a:extLst>
              </a:tr>
              <a:tr h="370840">
                <a:tc>
                  <a:txBody>
                    <a:bodyPr/>
                    <a:lstStyle/>
                    <a:p>
                      <a:r>
                        <a:rPr lang="en-GB" dirty="0"/>
                        <a:t>3190</a:t>
                      </a:r>
                    </a:p>
                  </a:txBody>
                  <a:tcPr>
                    <a:solidFill>
                      <a:schemeClr val="accent1">
                        <a:lumMod val="20000"/>
                        <a:lumOff val="80000"/>
                      </a:schemeClr>
                    </a:solidFill>
                  </a:tcPr>
                </a:tc>
                <a:tc>
                  <a:txBody>
                    <a:bodyPr/>
                    <a:lstStyle/>
                    <a:p>
                      <a:r>
                        <a:rPr lang="en-GB" dirty="0"/>
                        <a:t>4</a:t>
                      </a:r>
                    </a:p>
                  </a:txBody>
                  <a:tcPr>
                    <a:solidFill>
                      <a:schemeClr val="accent1">
                        <a:lumMod val="20000"/>
                        <a:lumOff val="80000"/>
                      </a:schemeClr>
                    </a:solidFill>
                  </a:tcPr>
                </a:tc>
                <a:extLst>
                  <a:ext uri="{0D108BD9-81ED-4DB2-BD59-A6C34878D82A}">
                    <a16:rowId xmlns:a16="http://schemas.microsoft.com/office/drawing/2014/main" val="4057765321"/>
                  </a:ext>
                </a:extLst>
              </a:tr>
              <a:tr h="370840">
                <a:tc>
                  <a:txBody>
                    <a:bodyPr/>
                    <a:lstStyle/>
                    <a:p>
                      <a:r>
                        <a:rPr lang="en-GB" dirty="0"/>
                        <a:t>3188</a:t>
                      </a:r>
                    </a:p>
                  </a:txBody>
                  <a:tcPr>
                    <a:solidFill>
                      <a:schemeClr val="accent1">
                        <a:lumMod val="20000"/>
                        <a:lumOff val="80000"/>
                      </a:schemeClr>
                    </a:solidFill>
                  </a:tcPr>
                </a:tc>
                <a:tc>
                  <a:txBody>
                    <a:bodyPr/>
                    <a:lstStyle/>
                    <a:p>
                      <a:r>
                        <a:rPr lang="en-GB" dirty="0"/>
                        <a:t>1</a:t>
                      </a:r>
                    </a:p>
                  </a:txBody>
                  <a:tcPr>
                    <a:solidFill>
                      <a:schemeClr val="accent1">
                        <a:lumMod val="20000"/>
                        <a:lumOff val="80000"/>
                      </a:schemeClr>
                    </a:solidFill>
                  </a:tcPr>
                </a:tc>
                <a:extLst>
                  <a:ext uri="{0D108BD9-81ED-4DB2-BD59-A6C34878D82A}">
                    <a16:rowId xmlns:a16="http://schemas.microsoft.com/office/drawing/2014/main" val="3035818443"/>
                  </a:ext>
                </a:extLst>
              </a:tr>
            </a:tbl>
          </a:graphicData>
        </a:graphic>
      </p:graphicFrame>
      <p:pic>
        <p:nvPicPr>
          <p:cNvPr id="6" name="Picture 5">
            <a:extLst>
              <a:ext uri="{FF2B5EF4-FFF2-40B4-BE49-F238E27FC236}">
                <a16:creationId xmlns:a16="http://schemas.microsoft.com/office/drawing/2014/main" id="{96926672-066B-BD09-032E-B45222AB5E9A}"/>
              </a:ext>
            </a:extLst>
          </p:cNvPr>
          <p:cNvPicPr>
            <a:picLocks noChangeAspect="1"/>
          </p:cNvPicPr>
          <p:nvPr/>
        </p:nvPicPr>
        <p:blipFill rotWithShape="1">
          <a:blip r:embed="rId3"/>
          <a:srcRect l="21667" t="11283" r="35370" b="3246"/>
          <a:stretch/>
        </p:blipFill>
        <p:spPr>
          <a:xfrm>
            <a:off x="5791208" y="6810"/>
            <a:ext cx="6400792" cy="6844382"/>
          </a:xfrm>
          <a:prstGeom prst="rect">
            <a:avLst/>
          </a:prstGeom>
        </p:spPr>
      </p:pic>
      <p:cxnSp>
        <p:nvCxnSpPr>
          <p:cNvPr id="8" name="Straight Connector 7">
            <a:extLst>
              <a:ext uri="{FF2B5EF4-FFF2-40B4-BE49-F238E27FC236}">
                <a16:creationId xmlns:a16="http://schemas.microsoft.com/office/drawing/2014/main" id="{5D4C135D-EF45-895F-39CF-C58E3175DD1C}"/>
              </a:ext>
            </a:extLst>
          </p:cNvPr>
          <p:cNvCxnSpPr/>
          <p:nvPr/>
        </p:nvCxnSpPr>
        <p:spPr>
          <a:xfrm>
            <a:off x="3612444" y="2381956"/>
            <a:ext cx="6118578" cy="1659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C396C-F4FA-E1BC-BB99-FBE36392F788}"/>
              </a:ext>
            </a:extLst>
          </p:cNvPr>
          <p:cNvCxnSpPr/>
          <p:nvPr/>
        </p:nvCxnSpPr>
        <p:spPr>
          <a:xfrm>
            <a:off x="3612444" y="2765778"/>
            <a:ext cx="6118578" cy="3499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10D903-C01A-946D-5FED-7E2BFA5DD46F}"/>
              </a:ext>
            </a:extLst>
          </p:cNvPr>
          <p:cNvCxnSpPr>
            <a:cxnSpLocks/>
          </p:cNvCxnSpPr>
          <p:nvPr/>
        </p:nvCxnSpPr>
        <p:spPr>
          <a:xfrm flipV="1">
            <a:off x="3612444" y="2765778"/>
            <a:ext cx="4391378" cy="2916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6EAF7E-54E4-FB9B-0F65-2ACDEBAC5EF4}"/>
              </a:ext>
            </a:extLst>
          </p:cNvPr>
          <p:cNvCxnSpPr>
            <a:cxnSpLocks/>
          </p:cNvCxnSpPr>
          <p:nvPr/>
        </p:nvCxnSpPr>
        <p:spPr>
          <a:xfrm>
            <a:off x="3612444" y="3445950"/>
            <a:ext cx="4391378" cy="13206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9AF7CA-2A2A-8C0E-652A-8AD343A927D9}"/>
              </a:ext>
            </a:extLst>
          </p:cNvPr>
          <p:cNvCxnSpPr>
            <a:cxnSpLocks/>
          </p:cNvCxnSpPr>
          <p:nvPr/>
        </p:nvCxnSpPr>
        <p:spPr>
          <a:xfrm>
            <a:off x="3612444" y="3909410"/>
            <a:ext cx="4064000" cy="1339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F7C22E-7ACB-FBB0-E2CA-6476047841D8}"/>
              </a:ext>
            </a:extLst>
          </p:cNvPr>
          <p:cNvCxnSpPr>
            <a:cxnSpLocks/>
          </p:cNvCxnSpPr>
          <p:nvPr/>
        </p:nvCxnSpPr>
        <p:spPr>
          <a:xfrm>
            <a:off x="3612444" y="4202405"/>
            <a:ext cx="2652889" cy="104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A493B9-F396-1F85-024C-62EC43954E5F}"/>
              </a:ext>
            </a:extLst>
          </p:cNvPr>
          <p:cNvCxnSpPr>
            <a:cxnSpLocks/>
          </p:cNvCxnSpPr>
          <p:nvPr/>
        </p:nvCxnSpPr>
        <p:spPr>
          <a:xfrm>
            <a:off x="0" y="1196622"/>
            <a:ext cx="5712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299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50C316-A428-2BA0-E4D8-837ACA204098}"/>
              </a:ext>
            </a:extLst>
          </p:cNvPr>
          <p:cNvSpPr>
            <a:spLocks noGrp="1"/>
          </p:cNvSpPr>
          <p:nvPr>
            <p:ph type="title"/>
          </p:nvPr>
        </p:nvSpPr>
        <p:spPr>
          <a:xfrm>
            <a:off x="727038" y="257058"/>
            <a:ext cx="3384000" cy="1492132"/>
          </a:xfrm>
        </p:spPr>
        <p:txBody>
          <a:bodyPr anchor="t">
            <a:normAutofit/>
          </a:bodyPr>
          <a:lstStyle/>
          <a:p>
            <a:r>
              <a:rPr lang="en-GB" dirty="0">
                <a:solidFill>
                  <a:schemeClr val="bg1"/>
                </a:solidFill>
              </a:rPr>
              <a:t>Trends over time</a:t>
            </a:r>
          </a:p>
        </p:txBody>
      </p:sp>
      <p:pic>
        <p:nvPicPr>
          <p:cNvPr id="9" name="Content Placeholder 8" descr="Graphical user interface, chart&#10;&#10;Description automatically generated">
            <a:extLst>
              <a:ext uri="{FF2B5EF4-FFF2-40B4-BE49-F238E27FC236}">
                <a16:creationId xmlns:a16="http://schemas.microsoft.com/office/drawing/2014/main" id="{9D2FF354-B30B-3A28-DEF4-D0E39A1C6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614" y="643469"/>
            <a:ext cx="5571062" cy="5571062"/>
          </a:xfrm>
          <a:prstGeom prst="rect">
            <a:avLst/>
          </a:prstGeom>
        </p:spPr>
      </p:pic>
      <p:sp>
        <p:nvSpPr>
          <p:cNvPr id="12" name="Content Placeholder 2">
            <a:extLst>
              <a:ext uri="{FF2B5EF4-FFF2-40B4-BE49-F238E27FC236}">
                <a16:creationId xmlns:a16="http://schemas.microsoft.com/office/drawing/2014/main" id="{E136F3FE-6575-A34C-C697-06DC26FA06D7}"/>
              </a:ext>
            </a:extLst>
          </p:cNvPr>
          <p:cNvSpPr txBox="1">
            <a:spLocks/>
          </p:cNvSpPr>
          <p:nvPr/>
        </p:nvSpPr>
        <p:spPr>
          <a:xfrm>
            <a:off x="172060" y="2006247"/>
            <a:ext cx="39769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Bike usage is lowest in the winter</a:t>
            </a:r>
          </a:p>
          <a:p>
            <a:r>
              <a:rPr lang="en-GB" dirty="0">
                <a:solidFill>
                  <a:schemeClr val="bg1"/>
                </a:solidFill>
              </a:rPr>
              <a:t>Bike hire increases around April and starts to decrease again in November</a:t>
            </a:r>
          </a:p>
          <a:p>
            <a:r>
              <a:rPr lang="en-GB" dirty="0">
                <a:solidFill>
                  <a:schemeClr val="bg1"/>
                </a:solidFill>
              </a:rPr>
              <a:t>The best month for longer scheduled maintenance is February</a:t>
            </a:r>
          </a:p>
          <a:p>
            <a:endParaRPr lang="en-GB" dirty="0">
              <a:solidFill>
                <a:schemeClr val="bg1"/>
              </a:solidFill>
            </a:endParaRPr>
          </a:p>
        </p:txBody>
      </p:sp>
      <p:cxnSp>
        <p:nvCxnSpPr>
          <p:cNvPr id="17" name="Straight Connector 16">
            <a:extLst>
              <a:ext uri="{FF2B5EF4-FFF2-40B4-BE49-F238E27FC236}">
                <a16:creationId xmlns:a16="http://schemas.microsoft.com/office/drawing/2014/main" id="{625A9200-EBD2-8C25-6F14-0CC18B88D003}"/>
              </a:ext>
            </a:extLst>
          </p:cNvPr>
          <p:cNvCxnSpPr>
            <a:cxnSpLocks/>
          </p:cNvCxnSpPr>
          <p:nvPr/>
        </p:nvCxnSpPr>
        <p:spPr>
          <a:xfrm>
            <a:off x="0" y="1501425"/>
            <a:ext cx="4436533"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9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50C316-A428-2BA0-E4D8-837ACA204098}"/>
              </a:ext>
            </a:extLst>
          </p:cNvPr>
          <p:cNvSpPr>
            <a:spLocks noGrp="1"/>
          </p:cNvSpPr>
          <p:nvPr>
            <p:ph type="title"/>
          </p:nvPr>
        </p:nvSpPr>
        <p:spPr>
          <a:xfrm>
            <a:off x="765051" y="131817"/>
            <a:ext cx="3384000" cy="1492132"/>
          </a:xfrm>
        </p:spPr>
        <p:txBody>
          <a:bodyPr anchor="t">
            <a:normAutofit/>
          </a:bodyPr>
          <a:lstStyle/>
          <a:p>
            <a:r>
              <a:rPr lang="en-GB" dirty="0">
                <a:solidFill>
                  <a:schemeClr val="bg1"/>
                </a:solidFill>
              </a:rPr>
              <a:t>Trends over time cont’d</a:t>
            </a:r>
          </a:p>
        </p:txBody>
      </p:sp>
      <p:sp>
        <p:nvSpPr>
          <p:cNvPr id="12" name="Content Placeholder 2">
            <a:extLst>
              <a:ext uri="{FF2B5EF4-FFF2-40B4-BE49-F238E27FC236}">
                <a16:creationId xmlns:a16="http://schemas.microsoft.com/office/drawing/2014/main" id="{E136F3FE-6575-A34C-C697-06DC26FA06D7}"/>
              </a:ext>
            </a:extLst>
          </p:cNvPr>
          <p:cNvSpPr txBox="1">
            <a:spLocks/>
          </p:cNvSpPr>
          <p:nvPr/>
        </p:nvSpPr>
        <p:spPr>
          <a:xfrm>
            <a:off x="172060" y="2006247"/>
            <a:ext cx="3976991" cy="47670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Number of rides increases on standard work days (Mon-Fri)</a:t>
            </a:r>
          </a:p>
          <a:p>
            <a:r>
              <a:rPr lang="en-GB" dirty="0">
                <a:solidFill>
                  <a:schemeClr val="bg1"/>
                </a:solidFill>
              </a:rPr>
              <a:t>Sunday saw the least number of rides (453)</a:t>
            </a:r>
          </a:p>
          <a:p>
            <a:r>
              <a:rPr lang="en-GB" dirty="0">
                <a:solidFill>
                  <a:schemeClr val="bg1"/>
                </a:solidFill>
              </a:rPr>
              <a:t> Tuesday saw the highest(720)</a:t>
            </a:r>
          </a:p>
          <a:p>
            <a:r>
              <a:rPr lang="en-GB" dirty="0">
                <a:solidFill>
                  <a:schemeClr val="bg1"/>
                </a:solidFill>
              </a:rPr>
              <a:t>The number of rides peaks at 8AM and 6PM</a:t>
            </a:r>
          </a:p>
          <a:p>
            <a:r>
              <a:rPr lang="en-GB" dirty="0">
                <a:solidFill>
                  <a:schemeClr val="bg1"/>
                </a:solidFill>
              </a:rPr>
              <a:t>Regular maintenance should be scheduled in the late evening/outside of commuting times</a:t>
            </a:r>
          </a:p>
          <a:p>
            <a:endParaRPr lang="en-GB"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4030B3F7-914C-1A73-38F0-BCCC0DEFB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87" y="228593"/>
            <a:ext cx="6400813" cy="6400813"/>
          </a:xfrm>
          <a:prstGeom prst="rect">
            <a:avLst/>
          </a:prstGeom>
        </p:spPr>
      </p:pic>
      <p:pic>
        <p:nvPicPr>
          <p:cNvPr id="8" name="Picture 7" descr="Chart, line chart&#10;&#10;Description automatically generated">
            <a:extLst>
              <a:ext uri="{FF2B5EF4-FFF2-40B4-BE49-F238E27FC236}">
                <a16:creationId xmlns:a16="http://schemas.microsoft.com/office/drawing/2014/main" id="{79C21B20-9E81-ACF6-E2EB-D107C583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186" y="228592"/>
            <a:ext cx="6400813" cy="6400813"/>
          </a:xfrm>
          <a:prstGeom prst="rect">
            <a:avLst/>
          </a:prstGeom>
        </p:spPr>
      </p:pic>
      <p:cxnSp>
        <p:nvCxnSpPr>
          <p:cNvPr id="10" name="Straight Connector 9">
            <a:extLst>
              <a:ext uri="{FF2B5EF4-FFF2-40B4-BE49-F238E27FC236}">
                <a16:creationId xmlns:a16="http://schemas.microsoft.com/office/drawing/2014/main" id="{657DCA9D-54E5-4B4C-5B78-E8E3A94CE85D}"/>
              </a:ext>
            </a:extLst>
          </p:cNvPr>
          <p:cNvCxnSpPr>
            <a:cxnSpLocks/>
          </p:cNvCxnSpPr>
          <p:nvPr/>
        </p:nvCxnSpPr>
        <p:spPr>
          <a:xfrm>
            <a:off x="0" y="1501425"/>
            <a:ext cx="4436533"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B0DA-46DD-1709-870E-047064AFCD15}"/>
              </a:ext>
            </a:extLst>
          </p:cNvPr>
          <p:cNvSpPr>
            <a:spLocks noGrp="1"/>
          </p:cNvSpPr>
          <p:nvPr>
            <p:ph type="title"/>
          </p:nvPr>
        </p:nvSpPr>
        <p:spPr>
          <a:xfrm>
            <a:off x="4965430" y="629268"/>
            <a:ext cx="6586491" cy="1286160"/>
          </a:xfrm>
        </p:spPr>
        <p:txBody>
          <a:bodyPr anchor="b">
            <a:normAutofit/>
          </a:bodyPr>
          <a:lstStyle/>
          <a:p>
            <a:r>
              <a:rPr lang="en-GB" sz="4100" dirty="0"/>
              <a:t>Conclusions and recommendations</a:t>
            </a:r>
          </a:p>
        </p:txBody>
      </p:sp>
      <p:sp>
        <p:nvSpPr>
          <p:cNvPr id="3" name="Content Placeholder 2">
            <a:extLst>
              <a:ext uri="{FF2B5EF4-FFF2-40B4-BE49-F238E27FC236}">
                <a16:creationId xmlns:a16="http://schemas.microsoft.com/office/drawing/2014/main" id="{792823C4-AE99-1246-4415-0B8200F2F6C6}"/>
              </a:ext>
            </a:extLst>
          </p:cNvPr>
          <p:cNvSpPr>
            <a:spLocks noGrp="1"/>
          </p:cNvSpPr>
          <p:nvPr>
            <p:ph idx="1"/>
          </p:nvPr>
        </p:nvSpPr>
        <p:spPr>
          <a:xfrm>
            <a:off x="4965431" y="2438400"/>
            <a:ext cx="6586489" cy="3785419"/>
          </a:xfrm>
        </p:spPr>
        <p:txBody>
          <a:bodyPr>
            <a:normAutofit/>
          </a:bodyPr>
          <a:lstStyle/>
          <a:p>
            <a:r>
              <a:rPr lang="en-GB" sz="2000" dirty="0"/>
              <a:t>Review the number of bikes at high/low traffic stations to improve effective allocation of bicycles</a:t>
            </a:r>
          </a:p>
          <a:p>
            <a:r>
              <a:rPr lang="en-GB" sz="2000" dirty="0"/>
              <a:t>Schedule any necessary longer maintenance for winter months when usage is lowest (February)</a:t>
            </a:r>
          </a:p>
          <a:p>
            <a:r>
              <a:rPr lang="en-GB" sz="2000" dirty="0"/>
              <a:t>Review bike availability during the weekday rush hours</a:t>
            </a:r>
          </a:p>
          <a:p>
            <a:r>
              <a:rPr lang="en-GB" sz="2000" dirty="0"/>
              <a:t>Schedule regular maintenance on bikes in the evening when usage is lowest.</a:t>
            </a:r>
          </a:p>
          <a:p>
            <a:r>
              <a:rPr lang="en-GB" sz="2000" dirty="0"/>
              <a:t>Collect data for other areas of service where usage patterns will differ.</a:t>
            </a:r>
          </a:p>
          <a:p>
            <a:r>
              <a:rPr lang="en-GB" sz="2000" dirty="0"/>
              <a:t>Consider collecting data about how many bikes are available to check availability over time.</a:t>
            </a:r>
          </a:p>
          <a:p>
            <a:endParaRPr lang="en-GB" sz="2000" dirty="0"/>
          </a:p>
          <a:p>
            <a:endParaRPr lang="en-GB" sz="2000" dirty="0"/>
          </a:p>
          <a:p>
            <a:endParaRPr lang="en-GB" sz="2000" dirty="0"/>
          </a:p>
        </p:txBody>
      </p:sp>
      <p:pic>
        <p:nvPicPr>
          <p:cNvPr id="5" name="Picture 4" descr="Red bicycle tires">
            <a:extLst>
              <a:ext uri="{FF2B5EF4-FFF2-40B4-BE49-F238E27FC236}">
                <a16:creationId xmlns:a16="http://schemas.microsoft.com/office/drawing/2014/main" id="{60DDA461-6749-0464-E887-1681D4D89E7D}"/>
              </a:ext>
            </a:extLst>
          </p:cNvPr>
          <p:cNvPicPr>
            <a:picLocks noChangeAspect="1"/>
          </p:cNvPicPr>
          <p:nvPr/>
        </p:nvPicPr>
        <p:blipFill rotWithShape="1">
          <a:blip r:embed="rId2"/>
          <a:srcRect l="52136" r="2745"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8C4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4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674</Words>
  <Application>Microsoft Office PowerPoint</Application>
  <PresentationFormat>Widescreen</PresentationFormat>
  <Paragraphs>89</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NYC Citi Bikes </vt:lpstr>
      <vt:lpstr>Business question</vt:lpstr>
      <vt:lpstr>Data collected</vt:lpstr>
      <vt:lpstr>Limitations to the dataset</vt:lpstr>
      <vt:lpstr>Highest and lowest use stations</vt:lpstr>
      <vt:lpstr>Trends over time</vt:lpstr>
      <vt:lpstr>Trends over time cont’d</vt:lpstr>
      <vt:lpstr>Conclusions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Citi Bikes </dc:title>
  <dc:creator>Jenny Zike</dc:creator>
  <cp:lastModifiedBy>Jenny Zike</cp:lastModifiedBy>
  <cp:revision>2</cp:revision>
  <dcterms:created xsi:type="dcterms:W3CDTF">2022-08-23T20:23:13Z</dcterms:created>
  <dcterms:modified xsi:type="dcterms:W3CDTF">2022-08-24T22:24:46Z</dcterms:modified>
</cp:coreProperties>
</file>